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9"/>
  </p:notesMasterIdLst>
  <p:handoutMasterIdLst>
    <p:handoutMasterId r:id="rId100"/>
  </p:handoutMasterIdLst>
  <p:sldIdLst>
    <p:sldId id="256" r:id="rId5"/>
    <p:sldId id="286" r:id="rId6"/>
    <p:sldId id="284" r:id="rId7"/>
    <p:sldId id="285" r:id="rId8"/>
    <p:sldId id="287" r:id="rId9"/>
    <p:sldId id="289" r:id="rId10"/>
    <p:sldId id="290" r:id="rId11"/>
    <p:sldId id="291" r:id="rId12"/>
    <p:sldId id="295" r:id="rId13"/>
    <p:sldId id="296" r:id="rId14"/>
    <p:sldId id="297" r:id="rId15"/>
    <p:sldId id="298" r:id="rId16"/>
    <p:sldId id="299" r:id="rId17"/>
    <p:sldId id="300" r:id="rId18"/>
    <p:sldId id="288" r:id="rId19"/>
    <p:sldId id="294" r:id="rId20"/>
    <p:sldId id="293" r:id="rId21"/>
    <p:sldId id="292" r:id="rId22"/>
    <p:sldId id="304" r:id="rId23"/>
    <p:sldId id="305" r:id="rId24"/>
    <p:sldId id="301" r:id="rId25"/>
    <p:sldId id="303" r:id="rId26"/>
    <p:sldId id="302" r:id="rId27"/>
    <p:sldId id="306" r:id="rId28"/>
    <p:sldId id="310" r:id="rId29"/>
    <p:sldId id="311" r:id="rId30"/>
    <p:sldId id="312" r:id="rId31"/>
    <p:sldId id="313" r:id="rId32"/>
    <p:sldId id="314" r:id="rId33"/>
    <p:sldId id="309" r:id="rId34"/>
    <p:sldId id="315" r:id="rId35"/>
    <p:sldId id="308" r:id="rId36"/>
    <p:sldId id="307" r:id="rId37"/>
    <p:sldId id="377" r:id="rId38"/>
    <p:sldId id="351"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340" r:id="rId64"/>
    <p:sldId id="341" r:id="rId65"/>
    <p:sldId id="342" r:id="rId66"/>
    <p:sldId id="343" r:id="rId67"/>
    <p:sldId id="344" r:id="rId68"/>
    <p:sldId id="345" r:id="rId69"/>
    <p:sldId id="346" r:id="rId70"/>
    <p:sldId id="347" r:id="rId71"/>
    <p:sldId id="348" r:id="rId72"/>
    <p:sldId id="349" r:id="rId73"/>
    <p:sldId id="378" r:id="rId74"/>
    <p:sldId id="353" r:id="rId75"/>
    <p:sldId id="354" r:id="rId76"/>
    <p:sldId id="355" r:id="rId77"/>
    <p:sldId id="356" r:id="rId78"/>
    <p:sldId id="357" r:id="rId79"/>
    <p:sldId id="358" r:id="rId80"/>
    <p:sldId id="359" r:id="rId81"/>
    <p:sldId id="360" r:id="rId82"/>
    <p:sldId id="361" r:id="rId83"/>
    <p:sldId id="362" r:id="rId84"/>
    <p:sldId id="363" r:id="rId85"/>
    <p:sldId id="364" r:id="rId86"/>
    <p:sldId id="365" r:id="rId87"/>
    <p:sldId id="366" r:id="rId88"/>
    <p:sldId id="367" r:id="rId89"/>
    <p:sldId id="368" r:id="rId90"/>
    <p:sldId id="369" r:id="rId91"/>
    <p:sldId id="370" r:id="rId92"/>
    <p:sldId id="371" r:id="rId93"/>
    <p:sldId id="372" r:id="rId94"/>
    <p:sldId id="373" r:id="rId95"/>
    <p:sldId id="374" r:id="rId96"/>
    <p:sldId id="375" r:id="rId97"/>
    <p:sldId id="376" r:id="rId98"/>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DCE"/>
    <a:srgbClr val="462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71" autoAdjust="0"/>
  </p:normalViewPr>
  <p:slideViewPr>
    <p:cSldViewPr>
      <p:cViewPr varScale="1">
        <p:scale>
          <a:sx n="70" d="100"/>
          <a:sy n="70" d="100"/>
        </p:scale>
        <p:origin x="516" y="72"/>
      </p:cViewPr>
      <p:guideLst>
        <p:guide orient="horz" pos="2160"/>
        <p:guide pos="2880"/>
      </p:guideLst>
    </p:cSldViewPr>
  </p:slideViewPr>
  <p:outlineViewPr>
    <p:cViewPr>
      <p:scale>
        <a:sx n="33" d="100"/>
        <a:sy n="33" d="100"/>
      </p:scale>
      <p:origin x="0" y="371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569A006-EBB2-4C91-8CA7-F33897BB504F}" type="datetimeFigureOut">
              <a:rPr lang="nl-NL" smtClean="0"/>
              <a:t>10-3-2016</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7E9938A-B015-4695-9431-2931419173C1}" type="slidenum">
              <a:rPr lang="nl-NL" smtClean="0"/>
              <a:t>‹nr.›</a:t>
            </a:fld>
            <a:endParaRPr lang="nl-NL"/>
          </a:p>
        </p:txBody>
      </p:sp>
    </p:spTree>
    <p:extLst>
      <p:ext uri="{BB962C8B-B14F-4D97-AF65-F5344CB8AC3E}">
        <p14:creationId xmlns:p14="http://schemas.microsoft.com/office/powerpoint/2010/main" val="47707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83DEFF4-D4C6-9E46-9113-C464AE31E92B}" type="datetimeFigureOut">
              <a:rPr lang="nl-NL" smtClean="0"/>
              <a:pPr/>
              <a:t>10-3-2016</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969F5E-BF15-DD4D-A029-856E13411DC4}" type="slidenum">
              <a:rPr lang="nl-NL" smtClean="0"/>
              <a:pPr/>
              <a:t>‹nr.›</a:t>
            </a:fld>
            <a:endParaRPr lang="nl-NL"/>
          </a:p>
        </p:txBody>
      </p:sp>
    </p:spTree>
    <p:extLst>
      <p:ext uri="{BB962C8B-B14F-4D97-AF65-F5344CB8AC3E}">
        <p14:creationId xmlns:p14="http://schemas.microsoft.com/office/powerpoint/2010/main" val="3073841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10</a:t>
            </a:fld>
            <a:endParaRPr lang="nl-NL" dirty="0"/>
          </a:p>
        </p:txBody>
      </p:sp>
    </p:spTree>
    <p:extLst>
      <p:ext uri="{BB962C8B-B14F-4D97-AF65-F5344CB8AC3E}">
        <p14:creationId xmlns:p14="http://schemas.microsoft.com/office/powerpoint/2010/main" val="272030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11</a:t>
            </a:fld>
            <a:endParaRPr lang="nl-NL" dirty="0"/>
          </a:p>
        </p:txBody>
      </p:sp>
    </p:spTree>
    <p:extLst>
      <p:ext uri="{BB962C8B-B14F-4D97-AF65-F5344CB8AC3E}">
        <p14:creationId xmlns:p14="http://schemas.microsoft.com/office/powerpoint/2010/main" val="2720309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12</a:t>
            </a:fld>
            <a:endParaRPr lang="nl-NL" dirty="0"/>
          </a:p>
        </p:txBody>
      </p:sp>
    </p:spTree>
    <p:extLst>
      <p:ext uri="{BB962C8B-B14F-4D97-AF65-F5344CB8AC3E}">
        <p14:creationId xmlns:p14="http://schemas.microsoft.com/office/powerpoint/2010/main" val="272030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13</a:t>
            </a:fld>
            <a:endParaRPr lang="nl-NL" dirty="0"/>
          </a:p>
        </p:txBody>
      </p:sp>
    </p:spTree>
    <p:extLst>
      <p:ext uri="{BB962C8B-B14F-4D97-AF65-F5344CB8AC3E}">
        <p14:creationId xmlns:p14="http://schemas.microsoft.com/office/powerpoint/2010/main" val="2720309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14</a:t>
            </a:fld>
            <a:endParaRPr lang="nl-NL" dirty="0"/>
          </a:p>
        </p:txBody>
      </p:sp>
    </p:spTree>
    <p:extLst>
      <p:ext uri="{BB962C8B-B14F-4D97-AF65-F5344CB8AC3E}">
        <p14:creationId xmlns:p14="http://schemas.microsoft.com/office/powerpoint/2010/main" val="2720309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16</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17</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18</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19</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20</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24</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26</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27</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28</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29</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30</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34</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36</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37</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38</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39</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40</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44</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46</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47</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48</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49</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50</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54</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56</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57</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58</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59</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a:t>
            </a:fld>
            <a:endParaRPr lang="nl-NL" dirty="0"/>
          </a:p>
        </p:txBody>
      </p:sp>
    </p:spTree>
    <p:extLst>
      <p:ext uri="{BB962C8B-B14F-4D97-AF65-F5344CB8AC3E}">
        <p14:creationId xmlns:p14="http://schemas.microsoft.com/office/powerpoint/2010/main" val="27203097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60</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64</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66</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67</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68</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69</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a:t>
            </a:fld>
            <a:endParaRPr lang="nl-NL" dirty="0"/>
          </a:p>
        </p:txBody>
      </p:sp>
    </p:spTree>
    <p:extLst>
      <p:ext uri="{BB962C8B-B14F-4D97-AF65-F5344CB8AC3E}">
        <p14:creationId xmlns:p14="http://schemas.microsoft.com/office/powerpoint/2010/main" val="27203097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70</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74</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76</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77</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78</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79</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a:t>
            </a:fld>
            <a:endParaRPr lang="nl-NL" dirty="0"/>
          </a:p>
        </p:txBody>
      </p:sp>
    </p:spTree>
    <p:extLst>
      <p:ext uri="{BB962C8B-B14F-4D97-AF65-F5344CB8AC3E}">
        <p14:creationId xmlns:p14="http://schemas.microsoft.com/office/powerpoint/2010/main" val="27203097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80</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84</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86</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87</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88</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89</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9</a:t>
            </a:fld>
            <a:endParaRPr lang="nl-NL" dirty="0"/>
          </a:p>
        </p:txBody>
      </p:sp>
    </p:spTree>
    <p:extLst>
      <p:ext uri="{BB962C8B-B14F-4D97-AF65-F5344CB8AC3E}">
        <p14:creationId xmlns:p14="http://schemas.microsoft.com/office/powerpoint/2010/main" val="27203097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90</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91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92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93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94</a:t>
            </a:fld>
            <a:endParaRPr lang="nl-NL"/>
          </a:p>
        </p:txBody>
      </p:sp>
    </p:spTree>
    <p:extLst>
      <p:ext uri="{BB962C8B-B14F-4D97-AF65-F5344CB8AC3E}">
        <p14:creationId xmlns:p14="http://schemas.microsoft.com/office/powerpoint/2010/main" val="272030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3568" y="476672"/>
            <a:ext cx="6622504" cy="1080120"/>
          </a:xfrm>
        </p:spPr>
        <p:txBody>
          <a:bodyPr/>
          <a:lstStyle>
            <a:lvl1pPr algn="l">
              <a:defRPr b="1" baseline="0">
                <a:solidFill>
                  <a:srgbClr val="462916"/>
                </a:solidFill>
                <a:latin typeface="Arial" pitchFamily="34" charset="0"/>
                <a:cs typeface="Arial" pitchFamily="34" charset="0"/>
              </a:defRPr>
            </a:lvl1pPr>
          </a:lstStyle>
          <a:p>
            <a:r>
              <a:rPr lang="nl-NL" dirty="0" smtClean="0"/>
              <a:t>Titel presentatie</a:t>
            </a:r>
            <a:endParaRPr lang="nl-NL" dirty="0"/>
          </a:p>
        </p:txBody>
      </p:sp>
      <p:sp>
        <p:nvSpPr>
          <p:cNvPr id="3" name="Ondertitel 2"/>
          <p:cNvSpPr>
            <a:spLocks noGrp="1"/>
          </p:cNvSpPr>
          <p:nvPr>
            <p:ph type="subTitle" idx="1" hasCustomPrompt="1"/>
          </p:nvPr>
        </p:nvSpPr>
        <p:spPr>
          <a:xfrm>
            <a:off x="683568" y="1628800"/>
            <a:ext cx="6624736" cy="4536504"/>
          </a:xfrm>
        </p:spPr>
        <p:txBody>
          <a:bodyPr>
            <a:normAutofit/>
          </a:bodyPr>
          <a:lstStyle>
            <a:lvl1pPr marL="0" indent="0" algn="l">
              <a:buNone/>
              <a:defRPr sz="2400">
                <a:solidFill>
                  <a:srgbClr val="462916"/>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Tekst bewerken</a:t>
            </a:r>
            <a:endParaRPr lang="nl-NL" dirty="0"/>
          </a:p>
        </p:txBody>
      </p:sp>
      <p:sp>
        <p:nvSpPr>
          <p:cNvPr id="4" name="Tijdelijke aanduiding voor datum 3"/>
          <p:cNvSpPr>
            <a:spLocks noGrp="1"/>
          </p:cNvSpPr>
          <p:nvPr>
            <p:ph type="dt" sz="half" idx="10"/>
          </p:nvPr>
        </p:nvSpPr>
        <p:spPr>
          <a:xfrm>
            <a:off x="683568" y="6356350"/>
            <a:ext cx="2133600" cy="365125"/>
          </a:xfrm>
        </p:spPr>
        <p:txBody>
          <a:bodyPr/>
          <a:lstStyle>
            <a:lvl1pPr>
              <a:defRPr>
                <a:solidFill>
                  <a:srgbClr val="462916"/>
                </a:solidFill>
                <a:latin typeface="Arial" pitchFamily="34" charset="0"/>
                <a:cs typeface="Arial" pitchFamily="34" charset="0"/>
              </a:defRPr>
            </a:lvl1pPr>
          </a:lstStyle>
          <a:p>
            <a:fld id="{378E8D99-14FB-4157-BE6C-BEEC31BD1017}" type="datetimeFigureOut">
              <a:rPr lang="nl-NL" smtClean="0"/>
              <a:pPr/>
              <a:t>10-3-2016</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485800"/>
            <a:ext cx="7139136" cy="1143000"/>
          </a:xfrm>
          <a:prstGeom prst="rect">
            <a:avLst/>
          </a:prstGeom>
        </p:spPr>
        <p:txBody>
          <a:bodyPr vert="horz" lIns="91440" tIns="45720" rIns="91440" bIns="45720" rtlCol="0" anchor="ctr">
            <a:normAutofit/>
          </a:bodyPr>
          <a:lstStyle/>
          <a:p>
            <a:r>
              <a:rPr lang="nl-NL" dirty="0" smtClean="0"/>
              <a:t>Titel presentatie</a:t>
            </a:r>
            <a:endParaRPr lang="nl-NL" dirty="0"/>
          </a:p>
        </p:txBody>
      </p:sp>
      <p:sp>
        <p:nvSpPr>
          <p:cNvPr id="3" name="Tijdelijke aanduiding voor tekst 2"/>
          <p:cNvSpPr>
            <a:spLocks noGrp="1"/>
          </p:cNvSpPr>
          <p:nvPr>
            <p:ph type="body" idx="1"/>
          </p:nvPr>
        </p:nvSpPr>
        <p:spPr>
          <a:xfrm>
            <a:off x="457200" y="1916832"/>
            <a:ext cx="7139136" cy="4209331"/>
          </a:xfrm>
          <a:prstGeom prst="rect">
            <a:avLst/>
          </a:prstGeom>
        </p:spPr>
        <p:txBody>
          <a:bodyPr vert="horz" lIns="91440" tIns="45720" rIns="91440" bIns="45720" rtlCol="0">
            <a:normAutofit/>
          </a:bodyPr>
          <a:lstStyle/>
          <a:p>
            <a:pPr lvl="0"/>
            <a:r>
              <a:rPr lang="nl-NL" dirty="0" smtClean="0"/>
              <a:t>Klik om de modelstijlen te bewerken</a:t>
            </a:r>
          </a:p>
          <a:p>
            <a:pPr lvl="0"/>
            <a:endParaRPr lang="nl-NL" dirty="0"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462916"/>
                </a:solidFill>
                <a:latin typeface="Arial" pitchFamily="34" charset="0"/>
                <a:cs typeface="Arial" pitchFamily="34" charset="0"/>
              </a:defRPr>
            </a:lvl1pPr>
          </a:lstStyle>
          <a:p>
            <a:fld id="{378E8D99-14FB-4157-BE6C-BEEC31BD1017}" type="datetimeFigureOut">
              <a:rPr lang="nl-NL" smtClean="0"/>
              <a:pPr/>
              <a:t>10-3-2016</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spcBef>
          <a:spcPct val="0"/>
        </a:spcBef>
        <a:buNone/>
        <a:defRPr sz="4400" b="1" kern="1200">
          <a:solidFill>
            <a:srgbClr val="46291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sz="2800" kern="1200">
          <a:solidFill>
            <a:srgbClr val="462916"/>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nl.wikipedia.org/wiki/Bodemvruchtbaarheid"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nl.wikipedia.org/wiki/Bodemvruchtbaarheid"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video" Target="https://www.youtube.com/embed/xAFfYLR_IRY?feature=player_detailpage" TargetMode="Externa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t_cwqvov4eo"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https://www.youtube.com/watch?v=etTh0LwOGmo"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maken.wikiwijs.nl/57215/Bemesting__Grond_en_substraat#!page-1059428"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O4iTDqhZPYM"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www.bodemacademie.nl/index.php?i=464"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vqLbH_BfI-8"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jpe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56.xml.rels><?xml version="1.0" encoding="UTF-8" standalone="yes"?>
<Relationships xmlns="http://schemas.openxmlformats.org/package/2006/relationships"><Relationship Id="rId3" Type="http://schemas.openxmlformats.org/officeDocument/2006/relationships/hyperlink" Target="http://www.bodemacademie.nl/index.php?i=252"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5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hyperlink" Target="http://www.schooltv.nl/video/de-regenworm-een-echt-bodemdiertje-zonder-skelet/" TargetMode="External"/><Relationship Id="rId7" Type="http://schemas.openxmlformats.org/officeDocument/2006/relationships/image" Target="../media/image77.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jqEX0nGEcrg"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89.png"/><Relationship Id="rId4" Type="http://schemas.openxmlformats.org/officeDocument/2006/relationships/image" Target="../media/image88.png"/></Relationships>
</file>

<file path=ppt/slides/_rels/slide6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6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93.png"/></Relationships>
</file>

<file path=ppt/slides/_rels/slide6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96.png"/></Relationships>
</file>

<file path=ppt/slides/_rels/slide6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6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107.png"/><Relationship Id="rId4" Type="http://schemas.openxmlformats.org/officeDocument/2006/relationships/image" Target="../media/image106.png"/></Relationships>
</file>

<file path=ppt/slides/_rels/slide6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109.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BWB38Dke6F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youtube.com/watch?v=Vgyn6S4wG8c" TargetMode="Externa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xml"/><Relationship Id="rId1" Type="http://schemas.openxmlformats.org/officeDocument/2006/relationships/video" Target="https://www.youtube.com/embed/ubNF9QNEQLA?feature=player_detailpage" TargetMode="External"/><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19.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114.png"/><Relationship Id="rId11" Type="http://schemas.openxmlformats.org/officeDocument/2006/relationships/hyperlink" Target="http://www.gelreijsselstreek.com/media/documents/Basis-Kennis-Stikstofbemesting.pdf" TargetMode="External"/><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s>
</file>

<file path=ppt/slides/_rels/slide7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122.png"/><Relationship Id="rId4" Type="http://schemas.openxmlformats.org/officeDocument/2006/relationships/image" Target="../media/image121.png"/></Relationships>
</file>

<file path=ppt/slides/_rels/slide7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125.png"/><Relationship Id="rId4" Type="http://schemas.openxmlformats.org/officeDocument/2006/relationships/image" Target="../media/image124.png"/></Relationships>
</file>

<file path=ppt/slides/_rels/slide75.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29.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128.png"/><Relationship Id="rId5" Type="http://schemas.openxmlformats.org/officeDocument/2006/relationships/image" Target="../media/image125.png"/><Relationship Id="rId4" Type="http://schemas.openxmlformats.org/officeDocument/2006/relationships/image" Target="../media/image127.png"/></Relationships>
</file>

<file path=ppt/slides/_rels/slide7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131.png"/></Relationships>
</file>

<file path=ppt/slides/_rels/slide7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133.png"/></Relationships>
</file>

<file path=ppt/slides/_rels/slide7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7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140.png"/><Relationship Id="rId4" Type="http://schemas.openxmlformats.org/officeDocument/2006/relationships/image" Target="../media/image139.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PKBh0JthzE0"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maken.wikiwijs.nl/userfiles/1d1d14afaede7f4abefc41b3d2af4fa0e95a92b7.pdf" TargetMode="External"/><Relationship Id="rId5" Type="http://schemas.openxmlformats.org/officeDocument/2006/relationships/hyperlink" Target="http://maken.wikiwijs.nl/index.php?id=15&amp;arrangement=51966#page-857438" TargetMode="External"/><Relationship Id="rId4" Type="http://schemas.openxmlformats.org/officeDocument/2006/relationships/hyperlink" Target="http://www.youtube.com/watch?v=MOId010uGBo"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image" Target="../media/image143.png"/><Relationship Id="rId4" Type="http://schemas.openxmlformats.org/officeDocument/2006/relationships/image" Target="../media/image142.png"/></Relationships>
</file>

<file path=ppt/slides/_rels/slide8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82.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149.png"/></Relationships>
</file>

<file path=ppt/slides/_rels/slide8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image" Target="../media/image152.png"/><Relationship Id="rId4" Type="http://schemas.openxmlformats.org/officeDocument/2006/relationships/image" Target="../media/image151.png"/></Relationships>
</file>

<file path=ppt/slides/_rels/slide84.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154.png"/></Relationships>
</file>

<file path=ppt/slides/_rels/slide85.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5.png"/><Relationship Id="rId7" Type="http://schemas.openxmlformats.org/officeDocument/2006/relationships/image" Target="../media/image159.png"/><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png"/></Relationships>
</file>

<file path=ppt/slides/_rels/slide8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87.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166.png"/></Relationships>
</file>

<file path=ppt/slides/_rels/slide88.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s>
</file>

<file path=ppt/slides/_rels/slide89.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90.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90.xml"/><Relationship Id="rId1" Type="http://schemas.openxmlformats.org/officeDocument/2006/relationships/slideLayout" Target="../slideLayouts/slideLayout1.xml"/><Relationship Id="rId5" Type="http://schemas.openxmlformats.org/officeDocument/2006/relationships/image" Target="../media/image173.png"/><Relationship Id="rId4" Type="http://schemas.openxmlformats.org/officeDocument/2006/relationships/image" Target="../media/image125.png"/></Relationships>
</file>

<file path=ppt/slides/_rels/slide91.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146677"/>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endParaRPr lang="nl-NL" sz="2700" i="1" dirty="0"/>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158372"/>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2158372"/>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Soorten meststoffen</a:t>
            </a:r>
            <a:br>
              <a:rPr lang="nl-NL" sz="2700" i="1" dirty="0" smtClean="0"/>
            </a:br>
            <a:r>
              <a:rPr lang="nl-NL" sz="2700" i="1" dirty="0" smtClean="0"/>
              <a:t>Organische meststoffen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dirty="0" smtClean="0"/>
          </a:p>
          <a:p>
            <a:pPr algn="ctr"/>
            <a:endParaRPr lang="nl-NL" sz="1600" dirty="0"/>
          </a:p>
          <a:p>
            <a:pPr algn="ctr"/>
            <a:endParaRPr lang="nl-NL" sz="1600" dirty="0" smtClean="0"/>
          </a:p>
          <a:p>
            <a:pPr algn="ctr"/>
            <a:r>
              <a:rPr lang="nl-NL" sz="1600" dirty="0" smtClean="0"/>
              <a:t>Bij de organische meststoffen moeten we een duidelijk onderscheid maken tussen:</a:t>
            </a:r>
          </a:p>
          <a:p>
            <a:pPr algn="ctr"/>
            <a:endParaRPr lang="nl-NL" sz="1600" dirty="0" smtClean="0"/>
          </a:p>
          <a:p>
            <a:pPr marL="285750" indent="-285750" algn="ctr">
              <a:buFont typeface="Arial" charset="0"/>
              <a:buChar char="•"/>
            </a:pPr>
            <a:r>
              <a:rPr lang="nl-NL" sz="1600" dirty="0" smtClean="0"/>
              <a:t>Meststoffen met matig tot veel voedingsstoffen. </a:t>
            </a:r>
          </a:p>
          <a:p>
            <a:pPr marL="285750" indent="-285750" algn="ctr">
              <a:buFont typeface="Arial" charset="0"/>
              <a:buChar char="•"/>
            </a:pPr>
            <a:r>
              <a:rPr lang="nl-NL" sz="1600" dirty="0" smtClean="0"/>
              <a:t>Meststoffen met weinig voedingsstoffen.</a:t>
            </a:r>
          </a:p>
        </p:txBody>
      </p:sp>
    </p:spTree>
    <p:extLst>
      <p:ext uri="{BB962C8B-B14F-4D97-AF65-F5344CB8AC3E}">
        <p14:creationId xmlns:p14="http://schemas.microsoft.com/office/powerpoint/2010/main" val="127396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Soorten meststoffen</a:t>
            </a:r>
            <a:br>
              <a:rPr lang="nl-NL" sz="2700" i="1" dirty="0" smtClean="0"/>
            </a:br>
            <a:r>
              <a:rPr lang="nl-NL" sz="2700" i="1" dirty="0" smtClean="0"/>
              <a:t>Organische meststoffen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Meststoffen met matig tot veel voedingsstoffen. </a:t>
            </a:r>
          </a:p>
          <a:p>
            <a:pPr algn="ctr"/>
            <a:endParaRPr lang="nl-NL" sz="1600" dirty="0" smtClean="0"/>
          </a:p>
          <a:p>
            <a:pPr algn="ctr"/>
            <a:r>
              <a:rPr lang="nl-NL" sz="1600" dirty="0" smtClean="0"/>
              <a:t>Zoals: Dierlijke meststoffen en afvalstoffen. Dit is voor de </a:t>
            </a:r>
            <a:r>
              <a:rPr lang="nl-NL" sz="1600" dirty="0" smtClean="0">
                <a:hlinkClick r:id="rId3"/>
              </a:rPr>
              <a:t>chemische</a:t>
            </a:r>
            <a:r>
              <a:rPr lang="nl-NL" sz="1600" dirty="0" smtClean="0"/>
              <a:t> en fysische bodemvruchtbaarheid.</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51" y="3140968"/>
            <a:ext cx="9001000" cy="1382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641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Soorten meststoffen</a:t>
            </a:r>
            <a:br>
              <a:rPr lang="nl-NL" sz="2700" i="1" dirty="0" smtClean="0"/>
            </a:br>
            <a:r>
              <a:rPr lang="nl-NL" sz="2700" i="1" dirty="0" smtClean="0"/>
              <a:t>Organische meststoffen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dirty="0"/>
          </a:p>
          <a:p>
            <a:pPr algn="ctr"/>
            <a:r>
              <a:rPr lang="nl-NL" sz="1600" dirty="0" smtClean="0">
                <a:hlinkClick r:id="rId3"/>
              </a:rPr>
              <a:t>De fysische vruchtbaarheid van de grond</a:t>
            </a:r>
            <a:r>
              <a:rPr lang="nl-NL" sz="1600" dirty="0" smtClean="0"/>
              <a:t>.</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41" y="2348880"/>
            <a:ext cx="9070859" cy="2602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454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Soorten meststoffen</a:t>
            </a:r>
            <a:br>
              <a:rPr lang="nl-NL" sz="2700" i="1" dirty="0" smtClean="0"/>
            </a:br>
            <a:r>
              <a:rPr lang="nl-NL" sz="2700" i="1" dirty="0" smtClean="0"/>
              <a:t>Organische meststoffen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dirty="0"/>
          </a:p>
          <a:p>
            <a:pPr algn="ctr"/>
            <a:endParaRPr lang="nl-NL" sz="16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580625"/>
            <a:ext cx="7370088" cy="1870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290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Soorten meststoffen</a:t>
            </a:r>
            <a:br>
              <a:rPr lang="nl-NL" sz="2700" i="1" dirty="0" smtClean="0"/>
            </a:br>
            <a:r>
              <a:rPr lang="nl-NL" sz="2700" i="1" dirty="0" smtClean="0"/>
              <a:t>Organische meststoffen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dirty="0"/>
          </a:p>
          <a:p>
            <a:pPr algn="ctr"/>
            <a:r>
              <a:rPr lang="nl-NL" sz="1600" dirty="0" smtClean="0"/>
              <a:t>Organische meststoffen verhogen bij regelmatige toediening het gehalte aan organische stof en het humusgehalte van de grond. </a:t>
            </a:r>
          </a:p>
          <a:p>
            <a:pPr algn="ctr"/>
            <a:endParaRPr lang="nl-NL" sz="1600" dirty="0"/>
          </a:p>
          <a:p>
            <a:pPr algn="ctr"/>
            <a:r>
              <a:rPr lang="nl-NL" sz="1600" dirty="0" smtClean="0"/>
              <a:t>Een regelmatige, organische bemesting verbetert:</a:t>
            </a:r>
          </a:p>
          <a:p>
            <a:pPr marL="285750" indent="-285750" algn="ctr">
              <a:buFont typeface="Arial" charset="0"/>
              <a:buChar char="•"/>
            </a:pPr>
            <a:r>
              <a:rPr lang="nl-NL" sz="1600" dirty="0" smtClean="0"/>
              <a:t>de vochtkarakteristiek</a:t>
            </a:r>
          </a:p>
          <a:p>
            <a:pPr marL="285750" indent="-285750" algn="ctr">
              <a:buFont typeface="Arial" charset="0"/>
              <a:buChar char="•"/>
            </a:pPr>
            <a:r>
              <a:rPr lang="nl-NL" sz="1600" dirty="0" smtClean="0"/>
              <a:t>het bodemleven</a:t>
            </a:r>
          </a:p>
          <a:p>
            <a:pPr marL="285750" indent="-285750" algn="ctr">
              <a:buFont typeface="Arial" charset="0"/>
              <a:buChar char="•"/>
            </a:pPr>
            <a:r>
              <a:rPr lang="nl-NL" sz="1600" dirty="0" smtClean="0"/>
              <a:t>De bodembeluchting</a:t>
            </a:r>
          </a:p>
          <a:p>
            <a:pPr marL="285750" indent="-285750" algn="ctr">
              <a:buFont typeface="Arial" charset="0"/>
              <a:buChar char="•"/>
            </a:pPr>
            <a:r>
              <a:rPr lang="nl-NL" sz="1600" dirty="0" smtClean="0"/>
              <a:t>De weerstand tegen slemp</a:t>
            </a:r>
          </a:p>
          <a:p>
            <a:pPr marL="285750" indent="-285750" algn="ctr">
              <a:buFont typeface="Arial" charset="0"/>
              <a:buChar char="•"/>
            </a:pPr>
            <a:r>
              <a:rPr lang="nl-NL" sz="1600" dirty="0" smtClean="0"/>
              <a:t>En de bewerkbaarheid. </a:t>
            </a:r>
          </a:p>
          <a:p>
            <a:pPr marL="285750" indent="-285750" algn="ctr">
              <a:buFont typeface="Arial" charset="0"/>
              <a:buChar char="•"/>
            </a:pPr>
            <a:endParaRPr lang="nl-NL" sz="1600" dirty="0"/>
          </a:p>
          <a:p>
            <a:pPr algn="ctr"/>
            <a:r>
              <a:rPr lang="nl-NL" sz="1600" b="1" dirty="0" smtClean="0"/>
              <a:t>Dit zijn vooral fysische aspecten van de bodemvruchtbaarheid!</a:t>
            </a:r>
          </a:p>
          <a:p>
            <a:pPr algn="ctr"/>
            <a:endParaRPr lang="nl-NL" sz="1600" dirty="0" smtClean="0"/>
          </a:p>
        </p:txBody>
      </p:sp>
    </p:spTree>
    <p:extLst>
      <p:ext uri="{BB962C8B-B14F-4D97-AF65-F5344CB8AC3E}">
        <p14:creationId xmlns:p14="http://schemas.microsoft.com/office/powerpoint/2010/main" val="1871578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Soorten meststoffen</a:t>
            </a:r>
          </a:p>
        </p:txBody>
      </p:sp>
      <p:sp>
        <p:nvSpPr>
          <p:cNvPr id="3" name="Ondertitel 2"/>
          <p:cNvSpPr>
            <a:spLocks noGrp="1"/>
          </p:cNvSpPr>
          <p:nvPr>
            <p:ph type="subTitle" idx="1"/>
          </p:nvPr>
        </p:nvSpPr>
        <p:spPr>
          <a:xfrm>
            <a:off x="395536" y="1556792"/>
            <a:ext cx="7128792" cy="4608512"/>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p:txBody>
      </p:sp>
      <p:sp>
        <p:nvSpPr>
          <p:cNvPr id="4" name="Rechthoek 3"/>
          <p:cNvSpPr/>
          <p:nvPr/>
        </p:nvSpPr>
        <p:spPr>
          <a:xfrm>
            <a:off x="395536" y="1443840"/>
            <a:ext cx="7848872" cy="5355312"/>
          </a:xfrm>
          <a:prstGeom prst="rect">
            <a:avLst/>
          </a:prstGeom>
        </p:spPr>
        <p:txBody>
          <a:bodyPr wrap="square">
            <a:spAutoFit/>
          </a:bodyPr>
          <a:lstStyle/>
          <a:p>
            <a:r>
              <a:rPr lang="nl-NL" dirty="0"/>
              <a:t>Hieronder volgen enkele beweringen die gaan over het indelen van meststoffen. </a:t>
            </a:r>
            <a:r>
              <a:rPr lang="nl-NL" dirty="0" smtClean="0"/>
              <a:t>Zijn de </a:t>
            </a:r>
            <a:r>
              <a:rPr lang="nl-NL" dirty="0"/>
              <a:t>beweringen goed of fout</a:t>
            </a:r>
            <a:r>
              <a:rPr lang="nl-NL" dirty="0" smtClean="0"/>
              <a:t>?</a:t>
            </a:r>
          </a:p>
          <a:p>
            <a:endParaRPr lang="nl-NL" dirty="0"/>
          </a:p>
          <a:p>
            <a:r>
              <a:rPr lang="nl-NL" dirty="0"/>
              <a:t>a Een tuinder moet kiezen voor alleen vaste meststoffen of alleen vloeibare</a:t>
            </a:r>
          </a:p>
          <a:p>
            <a:r>
              <a:rPr lang="nl-NL" dirty="0"/>
              <a:t>meststoffen</a:t>
            </a:r>
            <a:r>
              <a:rPr lang="nl-NL" dirty="0" smtClean="0"/>
              <a:t>.  </a:t>
            </a:r>
          </a:p>
          <a:p>
            <a:r>
              <a:rPr lang="nl-NL" b="1" dirty="0" smtClean="0"/>
              <a:t>Fout</a:t>
            </a:r>
          </a:p>
          <a:p>
            <a:endParaRPr lang="nl-NL" dirty="0"/>
          </a:p>
          <a:p>
            <a:r>
              <a:rPr lang="nl-NL" dirty="0"/>
              <a:t>b Zuren kan een tuinder kopen in vloeibare of vaste vorm</a:t>
            </a:r>
            <a:r>
              <a:rPr lang="nl-NL" dirty="0" smtClean="0"/>
              <a:t>.</a:t>
            </a:r>
          </a:p>
          <a:p>
            <a:r>
              <a:rPr lang="nl-NL" b="1" dirty="0" smtClean="0"/>
              <a:t>Fout</a:t>
            </a:r>
          </a:p>
          <a:p>
            <a:endParaRPr lang="nl-NL" dirty="0"/>
          </a:p>
          <a:p>
            <a:r>
              <a:rPr lang="nl-NL" dirty="0"/>
              <a:t>c Zouten kan een tuinder kopen in opgeloste of vaste vorm</a:t>
            </a:r>
            <a:r>
              <a:rPr lang="nl-NL" dirty="0" smtClean="0"/>
              <a:t>.</a:t>
            </a:r>
          </a:p>
          <a:p>
            <a:r>
              <a:rPr lang="nl-NL" b="1" dirty="0" smtClean="0"/>
              <a:t>Goed</a:t>
            </a:r>
          </a:p>
          <a:p>
            <a:endParaRPr lang="nl-NL" dirty="0"/>
          </a:p>
          <a:p>
            <a:r>
              <a:rPr lang="nl-NL" dirty="0"/>
              <a:t>d De potgrondleverancier kan kunstmeststoffen aan de potgrond toevoegen</a:t>
            </a:r>
            <a:r>
              <a:rPr lang="nl-NL" dirty="0" smtClean="0"/>
              <a:t>.</a:t>
            </a:r>
          </a:p>
          <a:p>
            <a:r>
              <a:rPr lang="nl-NL" b="1" dirty="0" smtClean="0"/>
              <a:t>Goed</a:t>
            </a:r>
          </a:p>
          <a:p>
            <a:endParaRPr lang="nl-NL" dirty="0"/>
          </a:p>
          <a:p>
            <a:r>
              <a:rPr lang="nl-NL" dirty="0"/>
              <a:t>e Stikstofgas wordt met darmen in de kas </a:t>
            </a:r>
            <a:r>
              <a:rPr lang="nl-NL" dirty="0" smtClean="0"/>
              <a:t>verspreid</a:t>
            </a:r>
          </a:p>
          <a:p>
            <a:r>
              <a:rPr lang="nl-NL" b="1" dirty="0" smtClean="0"/>
              <a:t>Fout</a:t>
            </a:r>
          </a:p>
          <a:p>
            <a:endParaRPr lang="nl-NL" dirty="0"/>
          </a:p>
        </p:txBody>
      </p:sp>
    </p:spTree>
    <p:extLst>
      <p:ext uri="{BB962C8B-B14F-4D97-AF65-F5344CB8AC3E}">
        <p14:creationId xmlns:p14="http://schemas.microsoft.com/office/powerpoint/2010/main" val="14462777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1000"/>
                                        <p:tgtEl>
                                          <p:spTgt spid="4">
                                            <p:txEl>
                                              <p:pRg st="6" end="6"/>
                                            </p:txEl>
                                          </p:spTgt>
                                        </p:tgtEl>
                                      </p:cBhvr>
                                    </p:animEffect>
                                    <p:anim calcmode="lin" valueType="num">
                                      <p:cBhvr>
                                        <p:cTn id="2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1000"/>
                                        <p:tgtEl>
                                          <p:spTgt spid="4">
                                            <p:txEl>
                                              <p:pRg st="7" end="7"/>
                                            </p:txEl>
                                          </p:spTgt>
                                        </p:tgtEl>
                                      </p:cBhvr>
                                    </p:animEffect>
                                    <p:anim calcmode="lin" valueType="num">
                                      <p:cBhvr>
                                        <p:cTn id="3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1000"/>
                                        <p:tgtEl>
                                          <p:spTgt spid="4">
                                            <p:txEl>
                                              <p:pRg st="9" end="9"/>
                                            </p:txEl>
                                          </p:spTgt>
                                        </p:tgtEl>
                                      </p:cBhvr>
                                    </p:animEffect>
                                    <p:anim calcmode="lin" valueType="num">
                                      <p:cBhvr>
                                        <p:cTn id="4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1000"/>
                                        <p:tgtEl>
                                          <p:spTgt spid="4">
                                            <p:txEl>
                                              <p:pRg st="10" end="10"/>
                                            </p:txEl>
                                          </p:spTgt>
                                        </p:tgtEl>
                                      </p:cBhvr>
                                    </p:animEffect>
                                    <p:anim calcmode="lin" valueType="num">
                                      <p:cBhvr>
                                        <p:cTn id="4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12" end="12"/>
                                            </p:txEl>
                                          </p:spTgt>
                                        </p:tgtEl>
                                        <p:attrNameLst>
                                          <p:attrName>style.visibility</p:attrName>
                                        </p:attrNameLst>
                                      </p:cBhvr>
                                      <p:to>
                                        <p:strVal val="visible"/>
                                      </p:to>
                                    </p:set>
                                    <p:animEffect transition="in" filter="fade">
                                      <p:cBhvr>
                                        <p:cTn id="54" dur="1000"/>
                                        <p:tgtEl>
                                          <p:spTgt spid="4">
                                            <p:txEl>
                                              <p:pRg st="12" end="12"/>
                                            </p:txEl>
                                          </p:spTgt>
                                        </p:tgtEl>
                                      </p:cBhvr>
                                    </p:animEffect>
                                    <p:anim calcmode="lin" valueType="num">
                                      <p:cBhvr>
                                        <p:cTn id="55"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13" end="13"/>
                                            </p:txEl>
                                          </p:spTgt>
                                        </p:tgtEl>
                                        <p:attrNameLst>
                                          <p:attrName>style.visibility</p:attrName>
                                        </p:attrNameLst>
                                      </p:cBhvr>
                                      <p:to>
                                        <p:strVal val="visible"/>
                                      </p:to>
                                    </p:set>
                                    <p:animEffect transition="in" filter="fade">
                                      <p:cBhvr>
                                        <p:cTn id="61" dur="1000"/>
                                        <p:tgtEl>
                                          <p:spTgt spid="4">
                                            <p:txEl>
                                              <p:pRg st="13" end="13"/>
                                            </p:txEl>
                                          </p:spTgt>
                                        </p:tgtEl>
                                      </p:cBhvr>
                                    </p:animEffect>
                                    <p:anim calcmode="lin" valueType="num">
                                      <p:cBhvr>
                                        <p:cTn id="62"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xEl>
                                              <p:pRg st="15" end="15"/>
                                            </p:txEl>
                                          </p:spTgt>
                                        </p:tgtEl>
                                        <p:attrNameLst>
                                          <p:attrName>style.visibility</p:attrName>
                                        </p:attrNameLst>
                                      </p:cBhvr>
                                      <p:to>
                                        <p:strVal val="visible"/>
                                      </p:to>
                                    </p:set>
                                    <p:animEffect transition="in" filter="fade">
                                      <p:cBhvr>
                                        <p:cTn id="68" dur="1000"/>
                                        <p:tgtEl>
                                          <p:spTgt spid="4">
                                            <p:txEl>
                                              <p:pRg st="15" end="15"/>
                                            </p:txEl>
                                          </p:spTgt>
                                        </p:tgtEl>
                                      </p:cBhvr>
                                    </p:animEffect>
                                    <p:anim calcmode="lin" valueType="num">
                                      <p:cBhvr>
                                        <p:cTn id="69"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
                                            <p:txEl>
                                              <p:pRg st="16" end="16"/>
                                            </p:txEl>
                                          </p:spTgt>
                                        </p:tgtEl>
                                        <p:attrNameLst>
                                          <p:attrName>style.visibility</p:attrName>
                                        </p:attrNameLst>
                                      </p:cBhvr>
                                      <p:to>
                                        <p:strVal val="visible"/>
                                      </p:to>
                                    </p:set>
                                    <p:animEffect transition="in" filter="fade">
                                      <p:cBhvr>
                                        <p:cTn id="75" dur="1000"/>
                                        <p:tgtEl>
                                          <p:spTgt spid="4">
                                            <p:txEl>
                                              <p:pRg st="16" end="16"/>
                                            </p:txEl>
                                          </p:spTgt>
                                        </p:tgtEl>
                                      </p:cBhvr>
                                    </p:animEffect>
                                    <p:anim calcmode="lin" valueType="num">
                                      <p:cBhvr>
                                        <p:cTn id="76"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Soorten meststoffen</a:t>
            </a:r>
          </a:p>
        </p:txBody>
      </p:sp>
      <p:sp>
        <p:nvSpPr>
          <p:cNvPr id="3" name="Ondertitel 2"/>
          <p:cNvSpPr>
            <a:spLocks noGrp="1"/>
          </p:cNvSpPr>
          <p:nvPr>
            <p:ph type="subTitle" idx="1"/>
          </p:nvPr>
        </p:nvSpPr>
        <p:spPr>
          <a:xfrm>
            <a:off x="395536" y="1556792"/>
            <a:ext cx="7128792" cy="4608512"/>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p:txBody>
      </p:sp>
      <p:sp>
        <p:nvSpPr>
          <p:cNvPr id="4" name="Rechthoek 3"/>
          <p:cNvSpPr/>
          <p:nvPr/>
        </p:nvSpPr>
        <p:spPr>
          <a:xfrm>
            <a:off x="395536" y="1700808"/>
            <a:ext cx="7776864" cy="3139321"/>
          </a:xfrm>
          <a:prstGeom prst="rect">
            <a:avLst/>
          </a:prstGeom>
        </p:spPr>
        <p:txBody>
          <a:bodyPr wrap="square">
            <a:spAutoFit/>
          </a:bodyPr>
          <a:lstStyle/>
          <a:p>
            <a:r>
              <a:rPr lang="nl-NL" dirty="0"/>
              <a:t>f Een meststof bevat stikstof en zwavel. Volgens de officiële regel is dit een</a:t>
            </a:r>
          </a:p>
          <a:p>
            <a:r>
              <a:rPr lang="nl-NL" dirty="0"/>
              <a:t>enkelvoudige meststof</a:t>
            </a:r>
            <a:r>
              <a:rPr lang="nl-NL" dirty="0" smtClean="0"/>
              <a:t>.</a:t>
            </a:r>
          </a:p>
          <a:p>
            <a:r>
              <a:rPr lang="nl-NL" b="1" dirty="0" smtClean="0"/>
              <a:t>Goed</a:t>
            </a:r>
          </a:p>
          <a:p>
            <a:endParaRPr lang="nl-NL" dirty="0"/>
          </a:p>
          <a:p>
            <a:r>
              <a:rPr lang="nl-NL" dirty="0"/>
              <a:t>g Een meststof bevat stikstof en fosfor. Volgens de officiële regel is dit een</a:t>
            </a:r>
          </a:p>
          <a:p>
            <a:r>
              <a:rPr lang="nl-NL" dirty="0"/>
              <a:t>samengestelde meststof</a:t>
            </a:r>
            <a:r>
              <a:rPr lang="nl-NL" dirty="0" smtClean="0"/>
              <a:t>.</a:t>
            </a:r>
          </a:p>
          <a:p>
            <a:r>
              <a:rPr lang="nl-NL" b="1" dirty="0" smtClean="0"/>
              <a:t>Goed</a:t>
            </a:r>
          </a:p>
          <a:p>
            <a:endParaRPr lang="nl-NL" dirty="0"/>
          </a:p>
          <a:p>
            <a:r>
              <a:rPr lang="nl-NL" dirty="0"/>
              <a:t>h In de praktijk noem je een meststof samengesteld wanneer in de</a:t>
            </a:r>
          </a:p>
          <a:p>
            <a:r>
              <a:rPr lang="nl-NL" dirty="0"/>
              <a:t>kunstmestfabriek enkelvoudige meststoffen zijn samengevoegd</a:t>
            </a:r>
            <a:r>
              <a:rPr lang="nl-NL" dirty="0" smtClean="0"/>
              <a:t>.</a:t>
            </a:r>
          </a:p>
          <a:p>
            <a:r>
              <a:rPr lang="nl-NL" b="1" dirty="0" smtClean="0"/>
              <a:t>Goed</a:t>
            </a:r>
            <a:endParaRPr lang="nl-NL" b="1" dirty="0"/>
          </a:p>
        </p:txBody>
      </p:sp>
    </p:spTree>
    <p:extLst>
      <p:ext uri="{BB962C8B-B14F-4D97-AF65-F5344CB8AC3E}">
        <p14:creationId xmlns:p14="http://schemas.microsoft.com/office/powerpoint/2010/main" val="30232666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1000"/>
                                        <p:tgtEl>
                                          <p:spTgt spid="4">
                                            <p:txEl>
                                              <p:pRg st="6" end="6"/>
                                            </p:txEl>
                                          </p:spTgt>
                                        </p:tgtEl>
                                      </p:cBhvr>
                                    </p:animEffect>
                                    <p:anim calcmode="lin" valueType="num">
                                      <p:cBhvr>
                                        <p:cTn id="3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fade">
                                      <p:cBhvr>
                                        <p:cTn id="45" dur="1000"/>
                                        <p:tgtEl>
                                          <p:spTgt spid="4">
                                            <p:txEl>
                                              <p:pRg st="8" end="8"/>
                                            </p:txEl>
                                          </p:spTgt>
                                        </p:tgtEl>
                                      </p:cBhvr>
                                    </p:animEffect>
                                    <p:anim calcmode="lin" valueType="num">
                                      <p:cBhvr>
                                        <p:cTn id="4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fade">
                                      <p:cBhvr>
                                        <p:cTn id="50" dur="1000"/>
                                        <p:tgtEl>
                                          <p:spTgt spid="4">
                                            <p:txEl>
                                              <p:pRg st="9" end="9"/>
                                            </p:txEl>
                                          </p:spTgt>
                                        </p:tgtEl>
                                      </p:cBhvr>
                                    </p:animEffect>
                                    <p:anim calcmode="lin" valueType="num">
                                      <p:cBhvr>
                                        <p:cTn id="5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1000"/>
                                        <p:tgtEl>
                                          <p:spTgt spid="4">
                                            <p:txEl>
                                              <p:pRg st="10" end="10"/>
                                            </p:txEl>
                                          </p:spTgt>
                                        </p:tgtEl>
                                      </p:cBhvr>
                                    </p:animEffect>
                                    <p:anim calcmode="lin" valueType="num">
                                      <p:cBhvr>
                                        <p:cTn id="5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Soorten meststoffen</a:t>
            </a:r>
          </a:p>
        </p:txBody>
      </p:sp>
      <p:sp>
        <p:nvSpPr>
          <p:cNvPr id="3" name="Ondertitel 2"/>
          <p:cNvSpPr>
            <a:spLocks noGrp="1"/>
          </p:cNvSpPr>
          <p:nvPr>
            <p:ph type="subTitle" idx="1"/>
          </p:nvPr>
        </p:nvSpPr>
        <p:spPr>
          <a:xfrm>
            <a:off x="395536" y="1556792"/>
            <a:ext cx="7128792" cy="4608512"/>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23" y="2060848"/>
            <a:ext cx="794385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266628"/>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Soorten meststoffen</a:t>
            </a:r>
          </a:p>
        </p:txBody>
      </p:sp>
      <p:sp>
        <p:nvSpPr>
          <p:cNvPr id="3" name="Ondertitel 2"/>
          <p:cNvSpPr>
            <a:spLocks noGrp="1"/>
          </p:cNvSpPr>
          <p:nvPr>
            <p:ph type="subTitle" idx="1"/>
          </p:nvPr>
        </p:nvSpPr>
        <p:spPr>
          <a:xfrm>
            <a:off x="395536" y="1556792"/>
            <a:ext cx="7128792" cy="4608512"/>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p:txBody>
      </p:sp>
      <p:sp>
        <p:nvSpPr>
          <p:cNvPr id="4" name="Rechthoek 3"/>
          <p:cNvSpPr/>
          <p:nvPr/>
        </p:nvSpPr>
        <p:spPr>
          <a:xfrm>
            <a:off x="683568" y="1305342"/>
            <a:ext cx="6696744" cy="3693319"/>
          </a:xfrm>
          <a:prstGeom prst="rect">
            <a:avLst/>
          </a:prstGeom>
        </p:spPr>
        <p:txBody>
          <a:bodyPr wrap="square">
            <a:spAutoFit/>
          </a:bodyPr>
          <a:lstStyle/>
          <a:p>
            <a:r>
              <a:rPr lang="nl-NL" dirty="0"/>
              <a:t>a Organische meststoffen hebben verschillende functies. Hieronder staat </a:t>
            </a:r>
            <a:r>
              <a:rPr lang="nl-NL" dirty="0" smtClean="0"/>
              <a:t>een aantal </a:t>
            </a:r>
            <a:r>
              <a:rPr lang="nl-NL" dirty="0"/>
              <a:t>functies. Wat zijn de goede functies?</a:t>
            </a:r>
          </a:p>
          <a:p>
            <a:r>
              <a:rPr lang="nl-NL" dirty="0"/>
              <a:t>– zorgt voor een goede structuur;</a:t>
            </a:r>
          </a:p>
          <a:p>
            <a:r>
              <a:rPr lang="nl-NL" dirty="0"/>
              <a:t>– vermindert de bodemvruchtbaarheid;</a:t>
            </a:r>
          </a:p>
          <a:p>
            <a:r>
              <a:rPr lang="nl-NL" dirty="0"/>
              <a:t>– zorgt ervoor dat de grond meer water vasthoudt;</a:t>
            </a:r>
          </a:p>
          <a:p>
            <a:r>
              <a:rPr lang="nl-NL" dirty="0"/>
              <a:t>– beïnvloedt de zuurgraad;</a:t>
            </a:r>
          </a:p>
          <a:p>
            <a:r>
              <a:rPr lang="nl-NL" dirty="0"/>
              <a:t>– zorgt voor een goed bodemleven;</a:t>
            </a:r>
          </a:p>
          <a:p>
            <a:r>
              <a:rPr lang="nl-NL" dirty="0"/>
              <a:t>– blijft alle voedingsstoffen in de grond vasthouden</a:t>
            </a:r>
            <a:r>
              <a:rPr lang="nl-NL" dirty="0" smtClean="0"/>
              <a:t>.</a:t>
            </a:r>
          </a:p>
          <a:p>
            <a:endParaRPr lang="nl-NL" dirty="0"/>
          </a:p>
          <a:p>
            <a:r>
              <a:rPr lang="nl-NL" dirty="0"/>
              <a:t>b Welke twee eisen stel je aan organische mest die in de kas gebruikt wordt?</a:t>
            </a:r>
          </a:p>
          <a:p>
            <a:r>
              <a:rPr lang="nl-NL" dirty="0"/>
              <a:t>c Wat betekent: de mest moet kort zijn?</a:t>
            </a:r>
          </a:p>
          <a:p>
            <a:r>
              <a:rPr lang="nl-NL" dirty="0"/>
              <a:t>d Welke organische mestsoorten zijn kort?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157192"/>
            <a:ext cx="58959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157192"/>
            <a:ext cx="8419279" cy="125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5235960"/>
            <a:ext cx="7742287" cy="1160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954" y="5263908"/>
            <a:ext cx="7990853" cy="713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2666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8" end="8"/>
                                            </p:txEl>
                                          </p:spTgt>
                                        </p:tgtEl>
                                        <p:attrNameLst>
                                          <p:attrName>style.visibility</p:attrName>
                                        </p:attrNameLst>
                                      </p:cBhvr>
                                      <p:to>
                                        <p:strVal val="visible"/>
                                      </p:to>
                                    </p:set>
                                    <p:animEffect transition="in" filter="fade">
                                      <p:cBhvr>
                                        <p:cTn id="14" dur="1000"/>
                                        <p:tgtEl>
                                          <p:spTgt spid="4">
                                            <p:txEl>
                                              <p:pRg st="8" end="8"/>
                                            </p:txEl>
                                          </p:spTgt>
                                        </p:tgtEl>
                                      </p:cBhvr>
                                    </p:animEffect>
                                    <p:anim calcmode="lin" valueType="num">
                                      <p:cBhvr>
                                        <p:cTn id="1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3"/>
                                        </p:tgtEl>
                                        <p:attrNameLst>
                                          <p:attrName>style.visibility</p:attrName>
                                        </p:attrNameLst>
                                      </p:cBhvr>
                                      <p:to>
                                        <p:strVal val="visible"/>
                                      </p:to>
                                    </p:set>
                                    <p:animEffect transition="in" filter="fade">
                                      <p:cBhvr>
                                        <p:cTn id="21" dur="1000"/>
                                        <p:tgtEl>
                                          <p:spTgt spid="5123"/>
                                        </p:tgtEl>
                                      </p:cBhvr>
                                    </p:animEffect>
                                    <p:anim calcmode="lin" valueType="num">
                                      <p:cBhvr>
                                        <p:cTn id="22" dur="1000" fill="hold"/>
                                        <p:tgtEl>
                                          <p:spTgt spid="5123"/>
                                        </p:tgtEl>
                                        <p:attrNameLst>
                                          <p:attrName>ppt_x</p:attrName>
                                        </p:attrNameLst>
                                      </p:cBhvr>
                                      <p:tavLst>
                                        <p:tav tm="0">
                                          <p:val>
                                            <p:strVal val="#ppt_x"/>
                                          </p:val>
                                        </p:tav>
                                        <p:tav tm="100000">
                                          <p:val>
                                            <p:strVal val="#ppt_x"/>
                                          </p:val>
                                        </p:tav>
                                      </p:tavLst>
                                    </p:anim>
                                    <p:anim calcmode="lin" valueType="num">
                                      <p:cBhvr>
                                        <p:cTn id="23"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fade">
                                      <p:cBhvr>
                                        <p:cTn id="28" dur="1000"/>
                                        <p:tgtEl>
                                          <p:spTgt spid="4">
                                            <p:txEl>
                                              <p:pRg st="9" end="9"/>
                                            </p:txEl>
                                          </p:spTgt>
                                        </p:tgtEl>
                                      </p:cBhvr>
                                    </p:animEffect>
                                    <p:anim calcmode="lin" valueType="num">
                                      <p:cBhvr>
                                        <p:cTn id="2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4"/>
                                        </p:tgtEl>
                                        <p:attrNameLst>
                                          <p:attrName>style.visibility</p:attrName>
                                        </p:attrNameLst>
                                      </p:cBhvr>
                                      <p:to>
                                        <p:strVal val="visible"/>
                                      </p:to>
                                    </p:set>
                                    <p:animEffect transition="in" filter="fade">
                                      <p:cBhvr>
                                        <p:cTn id="35" dur="1000"/>
                                        <p:tgtEl>
                                          <p:spTgt spid="5124"/>
                                        </p:tgtEl>
                                      </p:cBhvr>
                                    </p:animEffect>
                                    <p:anim calcmode="lin" valueType="num">
                                      <p:cBhvr>
                                        <p:cTn id="36" dur="1000" fill="hold"/>
                                        <p:tgtEl>
                                          <p:spTgt spid="5124"/>
                                        </p:tgtEl>
                                        <p:attrNameLst>
                                          <p:attrName>ppt_x</p:attrName>
                                        </p:attrNameLst>
                                      </p:cBhvr>
                                      <p:tavLst>
                                        <p:tav tm="0">
                                          <p:val>
                                            <p:strVal val="#ppt_x"/>
                                          </p:val>
                                        </p:tav>
                                        <p:tav tm="100000">
                                          <p:val>
                                            <p:strVal val="#ppt_x"/>
                                          </p:val>
                                        </p:tav>
                                      </p:tavLst>
                                    </p:anim>
                                    <p:anim calcmode="lin" valueType="num">
                                      <p:cBhvr>
                                        <p:cTn id="37"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1000"/>
                                        <p:tgtEl>
                                          <p:spTgt spid="4">
                                            <p:txEl>
                                              <p:pRg st="10" end="10"/>
                                            </p:txEl>
                                          </p:spTgt>
                                        </p:tgtEl>
                                      </p:cBhvr>
                                    </p:animEffect>
                                    <p:anim calcmode="lin" valueType="num">
                                      <p:cBhvr>
                                        <p:cTn id="4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125"/>
                                        </p:tgtEl>
                                        <p:attrNameLst>
                                          <p:attrName>style.visibility</p:attrName>
                                        </p:attrNameLst>
                                      </p:cBhvr>
                                      <p:to>
                                        <p:strVal val="visible"/>
                                      </p:to>
                                    </p:set>
                                    <p:animEffect transition="in" filter="fade">
                                      <p:cBhvr>
                                        <p:cTn id="49" dur="1000"/>
                                        <p:tgtEl>
                                          <p:spTgt spid="5125"/>
                                        </p:tgtEl>
                                      </p:cBhvr>
                                    </p:animEffect>
                                    <p:anim calcmode="lin" valueType="num">
                                      <p:cBhvr>
                                        <p:cTn id="50" dur="1000" fill="hold"/>
                                        <p:tgtEl>
                                          <p:spTgt spid="5125"/>
                                        </p:tgtEl>
                                        <p:attrNameLst>
                                          <p:attrName>ppt_x</p:attrName>
                                        </p:attrNameLst>
                                      </p:cBhvr>
                                      <p:tavLst>
                                        <p:tav tm="0">
                                          <p:val>
                                            <p:strVal val="#ppt_x"/>
                                          </p:val>
                                        </p:tav>
                                        <p:tav tm="100000">
                                          <p:val>
                                            <p:strVal val="#ppt_x"/>
                                          </p:val>
                                        </p:tav>
                                      </p:tavLst>
                                    </p:anim>
                                    <p:anim calcmode="lin" valueType="num">
                                      <p:cBhvr>
                                        <p:cTn id="51"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Soorten meststoffen</a:t>
            </a:r>
            <a:br>
              <a:rPr lang="nl-NL" sz="2700" i="1" dirty="0" smtClean="0"/>
            </a:br>
            <a:r>
              <a:rPr lang="nl-NL" sz="2700" i="1" dirty="0" smtClean="0"/>
              <a:t>bodemvruchtbaarheid</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De </a:t>
            </a:r>
            <a:r>
              <a:rPr lang="nl-NL" sz="1600" b="1" dirty="0" smtClean="0"/>
              <a:t>bodemvruchtbaarheid</a:t>
            </a:r>
            <a:r>
              <a:rPr lang="nl-NL" sz="1600" dirty="0" smtClean="0"/>
              <a:t> van de grond is afhankelijk van een aantal bodemeigenschappen:</a:t>
            </a:r>
          </a:p>
          <a:p>
            <a:pPr algn="ctr"/>
            <a:endParaRPr lang="nl-NL" sz="1600" dirty="0" smtClean="0"/>
          </a:p>
          <a:p>
            <a:pPr marL="285750" indent="-285750" algn="ctr">
              <a:buFont typeface="Arial" charset="0"/>
              <a:buChar char="•"/>
            </a:pPr>
            <a:r>
              <a:rPr lang="nl-NL" sz="1600" dirty="0" smtClean="0"/>
              <a:t>De profieldiepte en de </a:t>
            </a:r>
            <a:r>
              <a:rPr lang="nl-NL" sz="1600" dirty="0" err="1" smtClean="0"/>
              <a:t>bewortelbaarheid</a:t>
            </a:r>
            <a:endParaRPr lang="nl-NL" sz="1600" dirty="0" smtClean="0"/>
          </a:p>
          <a:p>
            <a:pPr marL="285750" indent="-285750" algn="ctr">
              <a:buFont typeface="Arial" charset="0"/>
              <a:buChar char="•"/>
            </a:pPr>
            <a:r>
              <a:rPr lang="nl-NL" sz="1600" dirty="0" smtClean="0"/>
              <a:t>De structuur en de textuur</a:t>
            </a:r>
          </a:p>
          <a:p>
            <a:pPr marL="285750" indent="-285750" algn="ctr">
              <a:buFont typeface="Arial" charset="0"/>
              <a:buChar char="•"/>
            </a:pPr>
            <a:r>
              <a:rPr lang="nl-NL" sz="1600" dirty="0" smtClean="0"/>
              <a:t>De zuurgraad</a:t>
            </a:r>
          </a:p>
          <a:p>
            <a:pPr marL="285750" indent="-285750" algn="ctr">
              <a:buFont typeface="Arial" charset="0"/>
              <a:buChar char="•"/>
            </a:pPr>
            <a:r>
              <a:rPr lang="nl-NL" sz="1600" dirty="0" smtClean="0"/>
              <a:t>De zoutconcentratie</a:t>
            </a:r>
          </a:p>
          <a:p>
            <a:pPr marL="285750" indent="-285750" algn="ctr">
              <a:buFont typeface="Arial" charset="0"/>
              <a:buChar char="•"/>
            </a:pPr>
            <a:r>
              <a:rPr lang="nl-NL" sz="1600" dirty="0" smtClean="0"/>
              <a:t>Het gehalte aan beschikbare voedingselementen</a:t>
            </a:r>
          </a:p>
          <a:p>
            <a:pPr marL="285750" indent="-285750" algn="ctr">
              <a:buFont typeface="Arial" charset="0"/>
              <a:buChar char="•"/>
            </a:pPr>
            <a:r>
              <a:rPr lang="nl-NL" sz="1600" dirty="0" smtClean="0"/>
              <a:t>Het gehalte aan organische stof en het humusgehalte, het bodemleven</a:t>
            </a:r>
          </a:p>
          <a:p>
            <a:pPr marL="285750" indent="-285750" algn="ctr">
              <a:buFont typeface="Arial" charset="0"/>
              <a:buChar char="•"/>
            </a:pPr>
            <a:r>
              <a:rPr lang="nl-NL" sz="1600" dirty="0" smtClean="0"/>
              <a:t>Het adsorptievermogen van de grond</a:t>
            </a:r>
          </a:p>
          <a:p>
            <a:pPr marL="285750" indent="-285750" algn="ctr">
              <a:buFont typeface="Arial" charset="0"/>
              <a:buChar char="•"/>
            </a:pPr>
            <a:r>
              <a:rPr lang="nl-NL" sz="1600" dirty="0" smtClean="0"/>
              <a:t>De afwezigheid van schadelijke stoffen</a:t>
            </a:r>
          </a:p>
        </p:txBody>
      </p:sp>
    </p:spTree>
    <p:extLst>
      <p:ext uri="{BB962C8B-B14F-4D97-AF65-F5344CB8AC3E}">
        <p14:creationId xmlns:p14="http://schemas.microsoft.com/office/powerpoint/2010/main" val="2746405324"/>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a:t>S</a:t>
            </a:r>
            <a:r>
              <a:rPr lang="nl-NL" sz="2700" i="1" dirty="0" smtClean="0"/>
              <a:t>oorten meststoffen</a:t>
            </a:r>
            <a:endParaRPr lang="nl-NL" sz="2700"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140968"/>
            <a:ext cx="3886572" cy="29149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Meststoffen zijn in te delen in drie soorten:</a:t>
            </a:r>
          </a:p>
          <a:p>
            <a:pPr algn="ctr"/>
            <a:endParaRPr lang="nl-NL" sz="1600" dirty="0" smtClean="0"/>
          </a:p>
          <a:p>
            <a:pPr algn="ctr"/>
            <a:r>
              <a:rPr lang="nl-NL" sz="1600" dirty="0" smtClean="0"/>
              <a:t>Kunstmeststoffen (in de fabriek gefabriceerd)</a:t>
            </a:r>
          </a:p>
          <a:p>
            <a:pPr algn="ctr"/>
            <a:r>
              <a:rPr lang="nl-NL" sz="1600" dirty="0" smtClean="0"/>
              <a:t>Organische meststoffen (100% natuurlijk)</a:t>
            </a:r>
          </a:p>
          <a:p>
            <a:pPr algn="ctr"/>
            <a:r>
              <a:rPr lang="nl-NL" sz="1600" dirty="0" smtClean="0"/>
              <a:t>Organisch minerale meststoffen (mix tussen organisch en kunstmest)</a:t>
            </a:r>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spTree>
    <p:extLst>
      <p:ext uri="{BB962C8B-B14F-4D97-AF65-F5344CB8AC3E}">
        <p14:creationId xmlns:p14="http://schemas.microsoft.com/office/powerpoint/2010/main" val="25763873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1000"/>
                                        <p:tgtEl>
                                          <p:spTgt spid="2050"/>
                                        </p:tgtEl>
                                      </p:cBhvr>
                                    </p:animEffect>
                                    <p:anim calcmode="lin" valueType="num">
                                      <p:cBhvr>
                                        <p:cTn id="32" dur="1000" fill="hold"/>
                                        <p:tgtEl>
                                          <p:spTgt spid="2050"/>
                                        </p:tgtEl>
                                        <p:attrNameLst>
                                          <p:attrName>ppt_x</p:attrName>
                                        </p:attrNameLst>
                                      </p:cBhvr>
                                      <p:tavLst>
                                        <p:tav tm="0">
                                          <p:val>
                                            <p:strVal val="#ppt_x"/>
                                          </p:val>
                                        </p:tav>
                                        <p:tav tm="100000">
                                          <p:val>
                                            <p:strVal val="#ppt_x"/>
                                          </p:val>
                                        </p:tav>
                                      </p:tavLst>
                                    </p:anim>
                                    <p:anim calcmode="lin" valueType="num">
                                      <p:cBhvr>
                                        <p:cTn id="3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Soorten meststoffen</a:t>
            </a:r>
            <a:br>
              <a:rPr lang="nl-NL" sz="2700" i="1" dirty="0" smtClean="0"/>
            </a:br>
            <a:r>
              <a:rPr lang="nl-NL" sz="2700" i="1" dirty="0" smtClean="0"/>
              <a:t>De zuurgraad pH</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De zuurgraad van de grond heeft een sterke invloed op:</a:t>
            </a:r>
          </a:p>
          <a:p>
            <a:pPr algn="ctr"/>
            <a:endParaRPr lang="nl-NL" sz="1600" dirty="0" smtClean="0"/>
          </a:p>
          <a:p>
            <a:pPr marL="285750" indent="-285750" algn="ctr">
              <a:buFont typeface="Arial" charset="0"/>
              <a:buChar char="•"/>
            </a:pPr>
            <a:r>
              <a:rPr lang="nl-NL" sz="1600" dirty="0" smtClean="0"/>
              <a:t>De structuur van klei- en zavelgronden</a:t>
            </a:r>
          </a:p>
          <a:p>
            <a:pPr marL="285750" indent="-285750" algn="ctr">
              <a:buFont typeface="Arial" charset="0"/>
              <a:buChar char="•"/>
            </a:pPr>
            <a:r>
              <a:rPr lang="nl-NL" sz="1600" dirty="0" smtClean="0"/>
              <a:t>De mineralisatiesnelheid van de organische stoffen</a:t>
            </a:r>
          </a:p>
          <a:p>
            <a:pPr marL="285750" indent="-285750" algn="ctr">
              <a:buFont typeface="Arial" charset="0"/>
              <a:buChar char="•"/>
            </a:pPr>
            <a:r>
              <a:rPr lang="nl-NL" sz="1600" dirty="0" smtClean="0"/>
              <a:t>De oplosbaarheid van fosfaat in de grond</a:t>
            </a:r>
          </a:p>
          <a:p>
            <a:pPr marL="285750" indent="-285750" algn="ctr">
              <a:buFont typeface="Arial" charset="0"/>
              <a:buChar char="•"/>
            </a:pPr>
            <a:r>
              <a:rPr lang="nl-NL" sz="1600" dirty="0" smtClean="0"/>
              <a:t>De oplosbaarheid van de zware metalen in de grond, onder andere de verbindingen van Fe en Mn</a:t>
            </a:r>
          </a:p>
          <a:p>
            <a:pPr marL="285750" indent="-285750" algn="ctr">
              <a:buFont typeface="Arial" charset="0"/>
              <a:buChar char="•"/>
            </a:pPr>
            <a:r>
              <a:rPr lang="nl-NL" sz="1600" dirty="0" smtClean="0"/>
              <a:t>De opneembaarheid van een aantal voedingselementen door de plant</a:t>
            </a:r>
          </a:p>
          <a:p>
            <a:pPr marL="285750" indent="-285750" algn="ctr">
              <a:buFont typeface="Arial" charset="0"/>
              <a:buChar char="•"/>
            </a:pPr>
            <a:r>
              <a:rPr lang="nl-NL" sz="1600" dirty="0" smtClean="0"/>
              <a:t>De uitspoeling van voedingselementen, zware metalen en bestrijdingsmiddelen.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653136"/>
            <a:ext cx="561662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920" y="4437112"/>
            <a:ext cx="6037287" cy="2653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920" y="4509120"/>
            <a:ext cx="6037287"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367" y="4586312"/>
            <a:ext cx="6214392" cy="198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4087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Soorten meststoffen</a:t>
            </a:r>
          </a:p>
        </p:txBody>
      </p:sp>
      <p:sp>
        <p:nvSpPr>
          <p:cNvPr id="3" name="Ondertitel 2"/>
          <p:cNvSpPr>
            <a:spLocks noGrp="1"/>
          </p:cNvSpPr>
          <p:nvPr>
            <p:ph type="subTitle" idx="1"/>
          </p:nvPr>
        </p:nvSpPr>
        <p:spPr>
          <a:xfrm>
            <a:off x="395536" y="1556792"/>
            <a:ext cx="7128792" cy="4608512"/>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19325"/>
            <a:ext cx="802957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39450"/>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Soorten meststoffen</a:t>
            </a:r>
          </a:p>
        </p:txBody>
      </p:sp>
      <p:sp>
        <p:nvSpPr>
          <p:cNvPr id="3" name="Ondertitel 2"/>
          <p:cNvSpPr>
            <a:spLocks noGrp="1"/>
          </p:cNvSpPr>
          <p:nvPr>
            <p:ph type="subTitle" idx="1"/>
          </p:nvPr>
        </p:nvSpPr>
        <p:spPr>
          <a:xfrm>
            <a:off x="395536" y="1556792"/>
            <a:ext cx="7128792" cy="4608512"/>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p:txBody>
      </p:sp>
      <p:sp>
        <p:nvSpPr>
          <p:cNvPr id="4" name="Rechthoek 3"/>
          <p:cNvSpPr/>
          <p:nvPr/>
        </p:nvSpPr>
        <p:spPr>
          <a:xfrm>
            <a:off x="784328" y="1340768"/>
            <a:ext cx="6588224" cy="5078313"/>
          </a:xfrm>
          <a:prstGeom prst="rect">
            <a:avLst/>
          </a:prstGeom>
        </p:spPr>
        <p:txBody>
          <a:bodyPr wrap="square">
            <a:spAutoFit/>
          </a:bodyPr>
          <a:lstStyle/>
          <a:p>
            <a:r>
              <a:rPr lang="nl-NL" dirty="0" smtClean="0"/>
              <a:t>a </a:t>
            </a:r>
            <a:r>
              <a:rPr lang="nl-NL" dirty="0"/>
              <a:t>Een </a:t>
            </a:r>
            <a:r>
              <a:rPr lang="nl-NL" dirty="0" err="1"/>
              <a:t>waterstof-ion</a:t>
            </a:r>
            <a:r>
              <a:rPr lang="nl-NL" dirty="0"/>
              <a:t> schrijf je als H</a:t>
            </a:r>
            <a:r>
              <a:rPr lang="nl-NL" dirty="0" smtClean="0"/>
              <a:t>+.</a:t>
            </a:r>
          </a:p>
          <a:p>
            <a:r>
              <a:rPr lang="nl-NL" b="1" dirty="0" smtClean="0"/>
              <a:t>Goed</a:t>
            </a:r>
            <a:endParaRPr lang="nl-NL" b="1" dirty="0"/>
          </a:p>
          <a:p>
            <a:r>
              <a:rPr lang="nl-NL" dirty="0"/>
              <a:t>b Wanneer je de zuurgraad meet, dan meet je de concentratie H+ per liter vloeistof</a:t>
            </a:r>
            <a:r>
              <a:rPr lang="nl-NL" dirty="0" smtClean="0"/>
              <a:t>.</a:t>
            </a:r>
          </a:p>
          <a:p>
            <a:r>
              <a:rPr lang="nl-NL" b="1" dirty="0" smtClean="0"/>
              <a:t>Goed</a:t>
            </a:r>
            <a:endParaRPr lang="nl-NL" b="1" dirty="0"/>
          </a:p>
          <a:p>
            <a:r>
              <a:rPr lang="nl-NL" dirty="0"/>
              <a:t>c Door een hoge concentratie H+-ionen in de grond is deze basisch</a:t>
            </a:r>
            <a:r>
              <a:rPr lang="nl-NL" dirty="0" smtClean="0"/>
              <a:t>.</a:t>
            </a:r>
          </a:p>
          <a:p>
            <a:r>
              <a:rPr lang="nl-NL" b="1" dirty="0" smtClean="0"/>
              <a:t>Fout</a:t>
            </a:r>
            <a:endParaRPr lang="nl-NL" b="1" dirty="0"/>
          </a:p>
          <a:p>
            <a:r>
              <a:rPr lang="nl-NL" dirty="0"/>
              <a:t>d pH 4 is zuurder dan pH 5</a:t>
            </a:r>
            <a:r>
              <a:rPr lang="nl-NL" dirty="0" smtClean="0"/>
              <a:t>.</a:t>
            </a:r>
          </a:p>
          <a:p>
            <a:r>
              <a:rPr lang="nl-NL" b="1" dirty="0" smtClean="0"/>
              <a:t>Goed</a:t>
            </a:r>
            <a:endParaRPr lang="nl-NL" b="1" dirty="0"/>
          </a:p>
          <a:p>
            <a:r>
              <a:rPr lang="nl-NL" dirty="0"/>
              <a:t>e Bij pH 6 zitten er minder H+-ionen in de grond of substraat dan bij pH 5</a:t>
            </a:r>
            <a:r>
              <a:rPr lang="nl-NL" dirty="0" smtClean="0"/>
              <a:t>.</a:t>
            </a:r>
          </a:p>
          <a:p>
            <a:r>
              <a:rPr lang="nl-NL" b="1" dirty="0" smtClean="0"/>
              <a:t>Goed</a:t>
            </a:r>
            <a:endParaRPr lang="nl-NL" b="1" dirty="0"/>
          </a:p>
          <a:p>
            <a:r>
              <a:rPr lang="nl-NL" dirty="0"/>
              <a:t>f pH 6 is meer basisch dan pH 5</a:t>
            </a:r>
            <a:r>
              <a:rPr lang="nl-NL" dirty="0" smtClean="0"/>
              <a:t>.</a:t>
            </a:r>
          </a:p>
          <a:p>
            <a:r>
              <a:rPr lang="nl-NL" b="1" dirty="0" smtClean="0"/>
              <a:t>Goed</a:t>
            </a:r>
            <a:endParaRPr lang="nl-NL" b="1" dirty="0"/>
          </a:p>
          <a:p>
            <a:r>
              <a:rPr lang="nl-NL" dirty="0"/>
              <a:t>g Bij pH 7 is de zuurgraad neutraal</a:t>
            </a:r>
            <a:r>
              <a:rPr lang="nl-NL" dirty="0" smtClean="0"/>
              <a:t>.</a:t>
            </a:r>
          </a:p>
          <a:p>
            <a:r>
              <a:rPr lang="nl-NL" b="1" dirty="0" smtClean="0"/>
              <a:t>Goed</a:t>
            </a:r>
            <a:endParaRPr lang="nl-NL" b="1" dirty="0"/>
          </a:p>
          <a:p>
            <a:r>
              <a:rPr lang="nl-NL" dirty="0"/>
              <a:t>h De meeste planten groeien goed bij een pH tussen de 3 en </a:t>
            </a:r>
            <a:r>
              <a:rPr lang="nl-NL" dirty="0" smtClean="0"/>
              <a:t>6</a:t>
            </a:r>
          </a:p>
          <a:p>
            <a:r>
              <a:rPr lang="nl-NL" b="1" dirty="0" smtClean="0"/>
              <a:t>Fout.</a:t>
            </a:r>
            <a:endParaRPr lang="nl-NL" b="1" dirty="0"/>
          </a:p>
        </p:txBody>
      </p:sp>
    </p:spTree>
    <p:extLst>
      <p:ext uri="{BB962C8B-B14F-4D97-AF65-F5344CB8AC3E}">
        <p14:creationId xmlns:p14="http://schemas.microsoft.com/office/powerpoint/2010/main" val="17274875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Effect transition="in" filter="fade">
                                      <p:cBhvr>
                                        <p:cTn id="77" dur="1000"/>
                                        <p:tgtEl>
                                          <p:spTgt spid="4">
                                            <p:txEl>
                                              <p:pRg st="10" end="10"/>
                                            </p:txEl>
                                          </p:spTgt>
                                        </p:tgtEl>
                                      </p:cBhvr>
                                    </p:animEffect>
                                    <p:anim calcmode="lin" valueType="num">
                                      <p:cBhvr>
                                        <p:cTn id="7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
                                            <p:txEl>
                                              <p:pRg st="11" end="11"/>
                                            </p:txEl>
                                          </p:spTgt>
                                        </p:tgtEl>
                                        <p:attrNameLst>
                                          <p:attrName>style.visibility</p:attrName>
                                        </p:attrNameLst>
                                      </p:cBhvr>
                                      <p:to>
                                        <p:strVal val="visible"/>
                                      </p:to>
                                    </p:set>
                                    <p:animEffect transition="in" filter="fade">
                                      <p:cBhvr>
                                        <p:cTn id="84" dur="1000"/>
                                        <p:tgtEl>
                                          <p:spTgt spid="4">
                                            <p:txEl>
                                              <p:pRg st="11" end="11"/>
                                            </p:txEl>
                                          </p:spTgt>
                                        </p:tgtEl>
                                      </p:cBhvr>
                                    </p:animEffect>
                                    <p:anim calcmode="lin" valueType="num">
                                      <p:cBhvr>
                                        <p:cTn id="85"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
                                            <p:txEl>
                                              <p:pRg st="12" end="12"/>
                                            </p:txEl>
                                          </p:spTgt>
                                        </p:tgtEl>
                                        <p:attrNameLst>
                                          <p:attrName>style.visibility</p:attrName>
                                        </p:attrNameLst>
                                      </p:cBhvr>
                                      <p:to>
                                        <p:strVal val="visible"/>
                                      </p:to>
                                    </p:set>
                                    <p:animEffect transition="in" filter="fade">
                                      <p:cBhvr>
                                        <p:cTn id="91" dur="1000"/>
                                        <p:tgtEl>
                                          <p:spTgt spid="4">
                                            <p:txEl>
                                              <p:pRg st="12" end="12"/>
                                            </p:txEl>
                                          </p:spTgt>
                                        </p:tgtEl>
                                      </p:cBhvr>
                                    </p:animEffect>
                                    <p:anim calcmode="lin" valueType="num">
                                      <p:cBhvr>
                                        <p:cTn id="92"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4">
                                            <p:txEl>
                                              <p:pRg st="13" end="13"/>
                                            </p:txEl>
                                          </p:spTgt>
                                        </p:tgtEl>
                                        <p:attrNameLst>
                                          <p:attrName>style.visibility</p:attrName>
                                        </p:attrNameLst>
                                      </p:cBhvr>
                                      <p:to>
                                        <p:strVal val="visible"/>
                                      </p:to>
                                    </p:set>
                                    <p:animEffect transition="in" filter="fade">
                                      <p:cBhvr>
                                        <p:cTn id="98" dur="1000"/>
                                        <p:tgtEl>
                                          <p:spTgt spid="4">
                                            <p:txEl>
                                              <p:pRg st="13" end="13"/>
                                            </p:txEl>
                                          </p:spTgt>
                                        </p:tgtEl>
                                      </p:cBhvr>
                                    </p:animEffect>
                                    <p:anim calcmode="lin" valueType="num">
                                      <p:cBhvr>
                                        <p:cTn id="99"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
                                            <p:txEl>
                                              <p:pRg st="14" end="14"/>
                                            </p:txEl>
                                          </p:spTgt>
                                        </p:tgtEl>
                                        <p:attrNameLst>
                                          <p:attrName>style.visibility</p:attrName>
                                        </p:attrNameLst>
                                      </p:cBhvr>
                                      <p:to>
                                        <p:strVal val="visible"/>
                                      </p:to>
                                    </p:set>
                                    <p:animEffect transition="in" filter="fade">
                                      <p:cBhvr>
                                        <p:cTn id="105" dur="1000"/>
                                        <p:tgtEl>
                                          <p:spTgt spid="4">
                                            <p:txEl>
                                              <p:pRg st="14" end="14"/>
                                            </p:txEl>
                                          </p:spTgt>
                                        </p:tgtEl>
                                      </p:cBhvr>
                                    </p:animEffect>
                                    <p:anim calcmode="lin" valueType="num">
                                      <p:cBhvr>
                                        <p:cTn id="106"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
                                            <p:txEl>
                                              <p:pRg st="15" end="15"/>
                                            </p:txEl>
                                          </p:spTgt>
                                        </p:tgtEl>
                                        <p:attrNameLst>
                                          <p:attrName>style.visibility</p:attrName>
                                        </p:attrNameLst>
                                      </p:cBhvr>
                                      <p:to>
                                        <p:strVal val="visible"/>
                                      </p:to>
                                    </p:set>
                                    <p:animEffect transition="in" filter="fade">
                                      <p:cBhvr>
                                        <p:cTn id="112" dur="1000"/>
                                        <p:tgtEl>
                                          <p:spTgt spid="4">
                                            <p:txEl>
                                              <p:pRg st="15" end="15"/>
                                            </p:txEl>
                                          </p:spTgt>
                                        </p:tgtEl>
                                      </p:cBhvr>
                                    </p:animEffect>
                                    <p:anim calcmode="lin" valueType="num">
                                      <p:cBhvr>
                                        <p:cTn id="113"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Soorten meststoffen</a:t>
            </a:r>
          </a:p>
        </p:txBody>
      </p:sp>
      <p:sp>
        <p:nvSpPr>
          <p:cNvPr id="3" name="Ondertitel 2"/>
          <p:cNvSpPr>
            <a:spLocks noGrp="1"/>
          </p:cNvSpPr>
          <p:nvPr>
            <p:ph type="subTitle" idx="1"/>
          </p:nvPr>
        </p:nvSpPr>
        <p:spPr>
          <a:xfrm>
            <a:off x="395536" y="1556792"/>
            <a:ext cx="7128792" cy="4608512"/>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72816"/>
            <a:ext cx="691515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679" y="1772816"/>
            <a:ext cx="716280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4875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Toedienen meststoffen</a:t>
            </a:r>
          </a:p>
        </p:txBody>
      </p:sp>
      <p:sp>
        <p:nvSpPr>
          <p:cNvPr id="3" name="Ondertitel 2"/>
          <p:cNvSpPr>
            <a:spLocks noGrp="1"/>
          </p:cNvSpPr>
          <p:nvPr>
            <p:ph type="subTitle" idx="1"/>
          </p:nvPr>
        </p:nvSpPr>
        <p:spPr>
          <a:xfrm>
            <a:off x="395536" y="1556792"/>
            <a:ext cx="7128792" cy="4608512"/>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844824"/>
            <a:ext cx="5879170" cy="3651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231725"/>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Toedienen meststoffen</a:t>
            </a:r>
            <a:br>
              <a:rPr lang="nl-NL" sz="2700" i="1" dirty="0" smtClean="0"/>
            </a:br>
            <a:r>
              <a:rPr lang="nl-NL" sz="2700" i="1" dirty="0" smtClean="0"/>
              <a:t>Kunstmeststoffen</a:t>
            </a:r>
            <a:endParaRPr lang="nl-NL" sz="2700" i="1" dirty="0"/>
          </a:p>
        </p:txBody>
      </p:sp>
      <p:sp>
        <p:nvSpPr>
          <p:cNvPr id="3" name="Ondertitel 2"/>
          <p:cNvSpPr>
            <a:spLocks noGrp="1"/>
          </p:cNvSpPr>
          <p:nvPr>
            <p:ph type="subTitle" idx="1"/>
          </p:nvPr>
        </p:nvSpPr>
        <p:spPr>
          <a:xfrm>
            <a:off x="395536" y="1556792"/>
            <a:ext cx="7128792" cy="3816424"/>
          </a:xfrm>
        </p:spPr>
        <p:txBody>
          <a:bodyPr>
            <a:normAutofit fontScale="25000" lnSpcReduction="20000"/>
          </a:bodyPr>
          <a:lstStyle/>
          <a:p>
            <a:pPr algn="ctr"/>
            <a:endParaRPr lang="nl-NL" sz="1600" dirty="0"/>
          </a:p>
          <a:p>
            <a:pPr algn="ctr"/>
            <a:r>
              <a:rPr lang="nl-NL" sz="7200" b="1" dirty="0">
                <a:latin typeface="+mn-lt"/>
              </a:rPr>
              <a:t>STIKSTOF</a:t>
            </a:r>
          </a:p>
          <a:p>
            <a:pPr algn="ctr"/>
            <a:r>
              <a:rPr lang="nl-NL" sz="7200" dirty="0" err="1" smtClean="0">
                <a:latin typeface="+mn-lt"/>
              </a:rPr>
              <a:t>kalkammonsalpeter</a:t>
            </a:r>
            <a:r>
              <a:rPr lang="nl-NL" sz="7200" dirty="0" smtClean="0">
                <a:latin typeface="+mn-lt"/>
              </a:rPr>
              <a:t> </a:t>
            </a:r>
            <a:r>
              <a:rPr lang="nl-NL" sz="7200" dirty="0">
                <a:latin typeface="+mn-lt"/>
              </a:rPr>
              <a:t>(26% N) werkt snel en langdurig</a:t>
            </a:r>
          </a:p>
          <a:p>
            <a:pPr algn="ctr"/>
            <a:r>
              <a:rPr lang="nl-NL" sz="7200" dirty="0" err="1" smtClean="0">
                <a:latin typeface="+mn-lt"/>
              </a:rPr>
              <a:t>magnesamonsalpeter</a:t>
            </a:r>
            <a:r>
              <a:rPr lang="nl-NL" sz="7200" dirty="0" smtClean="0">
                <a:latin typeface="+mn-lt"/>
              </a:rPr>
              <a:t> </a:t>
            </a:r>
            <a:r>
              <a:rPr lang="nl-NL" sz="7200" dirty="0">
                <a:latin typeface="+mn-lt"/>
              </a:rPr>
              <a:t>(22% N) bevat tevens 7% magnesium</a:t>
            </a:r>
          </a:p>
          <a:p>
            <a:pPr algn="ctr"/>
            <a:r>
              <a:rPr lang="nl-NL" sz="7200" dirty="0" smtClean="0">
                <a:latin typeface="+mn-lt"/>
              </a:rPr>
              <a:t>kalksalpeter </a:t>
            </a:r>
            <a:r>
              <a:rPr lang="nl-NL" sz="7200" dirty="0">
                <a:latin typeface="+mn-lt"/>
              </a:rPr>
              <a:t>(15%) N) werkt snel</a:t>
            </a:r>
          </a:p>
          <a:p>
            <a:pPr algn="ctr"/>
            <a:r>
              <a:rPr lang="nl-NL" sz="7200" dirty="0" smtClean="0">
                <a:latin typeface="+mn-lt"/>
              </a:rPr>
              <a:t>Chilisalpeter </a:t>
            </a:r>
            <a:r>
              <a:rPr lang="nl-NL" sz="7200" dirty="0">
                <a:latin typeface="+mn-lt"/>
              </a:rPr>
              <a:t>(16% N) bevat tevens borium</a:t>
            </a:r>
          </a:p>
          <a:p>
            <a:pPr algn="ctr"/>
            <a:endParaRPr lang="nl-NL" sz="7200" dirty="0">
              <a:latin typeface="+mn-lt"/>
            </a:endParaRPr>
          </a:p>
          <a:p>
            <a:pPr algn="ctr"/>
            <a:r>
              <a:rPr lang="nl-NL" sz="7200" b="1" dirty="0" smtClean="0">
                <a:latin typeface="+mn-lt"/>
              </a:rPr>
              <a:t>FOSFOR </a:t>
            </a:r>
          </a:p>
          <a:p>
            <a:pPr algn="ctr"/>
            <a:r>
              <a:rPr lang="nl-NL" sz="7200" dirty="0" smtClean="0">
                <a:latin typeface="+mn-lt"/>
              </a:rPr>
              <a:t>superfosfaat </a:t>
            </a:r>
            <a:r>
              <a:rPr lang="nl-NL" sz="7200" dirty="0">
                <a:latin typeface="+mn-lt"/>
              </a:rPr>
              <a:t>(19% P) werkt vrij snel </a:t>
            </a:r>
          </a:p>
          <a:p>
            <a:pPr algn="ctr"/>
            <a:r>
              <a:rPr lang="nl-NL" sz="7200" dirty="0" smtClean="0">
                <a:latin typeface="+mn-lt"/>
              </a:rPr>
              <a:t>tripelsuperfosfaat </a:t>
            </a:r>
            <a:r>
              <a:rPr lang="nl-NL" sz="7200" dirty="0">
                <a:latin typeface="+mn-lt"/>
              </a:rPr>
              <a:t>(43% P) </a:t>
            </a:r>
          </a:p>
          <a:p>
            <a:pPr algn="ctr"/>
            <a:r>
              <a:rPr lang="nl-NL" sz="7200" dirty="0" smtClean="0">
                <a:latin typeface="+mn-lt"/>
              </a:rPr>
              <a:t>thomasslakkenmeel </a:t>
            </a:r>
            <a:r>
              <a:rPr lang="nl-NL" sz="7200" dirty="0">
                <a:latin typeface="+mn-lt"/>
              </a:rPr>
              <a:t>(14-18% P) werkt langzaam, </a:t>
            </a:r>
            <a:r>
              <a:rPr lang="nl-NL" sz="7200" dirty="0" smtClean="0">
                <a:latin typeface="+mn-lt"/>
              </a:rPr>
              <a:t> bevat </a:t>
            </a:r>
            <a:r>
              <a:rPr lang="nl-NL" sz="7200" dirty="0">
                <a:latin typeface="+mn-lt"/>
              </a:rPr>
              <a:t>3% </a:t>
            </a:r>
            <a:r>
              <a:rPr lang="nl-NL" sz="7200" dirty="0" err="1">
                <a:latin typeface="+mn-lt"/>
              </a:rPr>
              <a:t>magn</a:t>
            </a:r>
            <a:r>
              <a:rPr lang="nl-NL" sz="7200" dirty="0">
                <a:latin typeface="+mn-lt"/>
              </a:rPr>
              <a:t>.</a:t>
            </a:r>
          </a:p>
          <a:p>
            <a:pPr algn="ctr"/>
            <a:r>
              <a:rPr lang="nl-NL" sz="7200" dirty="0" smtClean="0">
                <a:latin typeface="+mn-lt"/>
              </a:rPr>
              <a:t>natuurfosfaat </a:t>
            </a:r>
            <a:r>
              <a:rPr lang="nl-NL" sz="7200" dirty="0">
                <a:latin typeface="+mn-lt"/>
              </a:rPr>
              <a:t>(30% P) lost slecht op </a:t>
            </a:r>
          </a:p>
          <a:p>
            <a:pPr algn="ctr"/>
            <a:endParaRPr lang="nl-NL" sz="7200" dirty="0">
              <a:latin typeface="+mn-lt"/>
            </a:endParaRPr>
          </a:p>
          <a:p>
            <a:pPr algn="ctr"/>
            <a:r>
              <a:rPr lang="nl-NL" sz="7200" b="1" dirty="0" smtClean="0">
                <a:latin typeface="+mn-lt"/>
              </a:rPr>
              <a:t>KALIUM </a:t>
            </a:r>
            <a:endParaRPr lang="nl-NL" sz="7200" b="1" dirty="0">
              <a:latin typeface="+mn-lt"/>
            </a:endParaRPr>
          </a:p>
          <a:p>
            <a:pPr algn="ctr"/>
            <a:r>
              <a:rPr lang="nl-NL" sz="7200" dirty="0" smtClean="0">
                <a:latin typeface="+mn-lt"/>
              </a:rPr>
              <a:t>patentkali </a:t>
            </a:r>
            <a:r>
              <a:rPr lang="nl-NL" sz="7200" dirty="0">
                <a:latin typeface="+mn-lt"/>
              </a:rPr>
              <a:t>(30% K) Chloorvrij </a:t>
            </a:r>
          </a:p>
          <a:p>
            <a:pPr algn="ctr"/>
            <a:r>
              <a:rPr lang="nl-NL" sz="7200" dirty="0" smtClean="0">
                <a:latin typeface="+mn-lt"/>
              </a:rPr>
              <a:t>kalizout </a:t>
            </a:r>
            <a:r>
              <a:rPr lang="nl-NL" sz="7200" dirty="0">
                <a:latin typeface="+mn-lt"/>
              </a:rPr>
              <a:t>(40% en 60%) bevat Chloor, in de herfst of winter strooien, wordt in de tuinbouw nauwelijks gebruikt </a:t>
            </a:r>
          </a:p>
          <a:p>
            <a:pPr algn="ctr"/>
            <a:endParaRPr lang="nl-NL" sz="1600" dirty="0" smtClean="0"/>
          </a:p>
        </p:txBody>
      </p:sp>
    </p:spTree>
    <p:extLst>
      <p:ext uri="{BB962C8B-B14F-4D97-AF65-F5344CB8AC3E}">
        <p14:creationId xmlns:p14="http://schemas.microsoft.com/office/powerpoint/2010/main" val="3914659724"/>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Kunstmeststoffen toedienen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dirty="0" smtClean="0"/>
          </a:p>
          <a:p>
            <a:pPr algn="ctr"/>
            <a:endParaRPr lang="nl-NL" sz="16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7296632" cy="2629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4221088"/>
            <a:ext cx="3011487" cy="4737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0037893"/>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Kunstmeststoffen toedienen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dirty="0" smtClean="0"/>
          </a:p>
          <a:p>
            <a:pPr algn="ctr"/>
            <a:endParaRPr lang="nl-NL" sz="16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12776"/>
            <a:ext cx="7568914" cy="2188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39" y="3861048"/>
            <a:ext cx="2166688" cy="2166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5397925"/>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Kunstmeststoffen toedienen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340769"/>
            <a:ext cx="7344817" cy="2468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933056"/>
            <a:ext cx="2987675" cy="4664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51531956"/>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Kunstmeststoffen toedienen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32893"/>
            <a:ext cx="7334855" cy="2024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456988"/>
            <a:ext cx="3163887" cy="48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579824"/>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Soorten meststoffen</a:t>
            </a:r>
          </a:p>
        </p:txBody>
      </p:sp>
      <p:sp>
        <p:nvSpPr>
          <p:cNvPr id="3" name="Ondertitel 2"/>
          <p:cNvSpPr>
            <a:spLocks noGrp="1"/>
          </p:cNvSpPr>
          <p:nvPr>
            <p:ph type="subTitle" idx="1"/>
          </p:nvPr>
        </p:nvSpPr>
        <p:spPr>
          <a:xfrm>
            <a:off x="395536" y="1556792"/>
            <a:ext cx="7128792" cy="4608512"/>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p:txBody>
      </p:sp>
      <p:sp>
        <p:nvSpPr>
          <p:cNvPr id="4" name="Tekstvak 3"/>
          <p:cNvSpPr txBox="1"/>
          <p:nvPr/>
        </p:nvSpPr>
        <p:spPr>
          <a:xfrm>
            <a:off x="971600" y="1916832"/>
            <a:ext cx="6624736" cy="4247317"/>
          </a:xfrm>
          <a:prstGeom prst="rect">
            <a:avLst/>
          </a:prstGeom>
          <a:noFill/>
        </p:spPr>
        <p:txBody>
          <a:bodyPr wrap="square" rtlCol="0">
            <a:spAutoFit/>
          </a:bodyPr>
          <a:lstStyle/>
          <a:p>
            <a:r>
              <a:rPr lang="nl-NL" dirty="0" smtClean="0"/>
              <a:t>Wat zijn de voordelen van kunstmest?</a:t>
            </a:r>
          </a:p>
          <a:p>
            <a:endParaRPr lang="nl-NL" dirty="0"/>
          </a:p>
          <a:p>
            <a:r>
              <a:rPr lang="nl-NL" dirty="0" smtClean="0"/>
              <a:t>Wat zijn de nadelen van kunstmest?</a:t>
            </a:r>
          </a:p>
          <a:p>
            <a:endParaRPr lang="nl-NL" dirty="0"/>
          </a:p>
          <a:p>
            <a:r>
              <a:rPr lang="nl-NL" dirty="0" smtClean="0"/>
              <a:t>Wat zijn de voordelen van organische mest?</a:t>
            </a:r>
          </a:p>
          <a:p>
            <a:endParaRPr lang="nl-NL" dirty="0"/>
          </a:p>
          <a:p>
            <a:r>
              <a:rPr lang="nl-NL" dirty="0" smtClean="0"/>
              <a:t>Wat zijn de nadelen van organische mest?</a:t>
            </a:r>
          </a:p>
          <a:p>
            <a:endParaRPr lang="nl-NL" dirty="0"/>
          </a:p>
          <a:p>
            <a:r>
              <a:rPr lang="nl-NL" dirty="0"/>
              <a:t>Wat is het gevolg wanneer je alleen kunstmest gebruikt? </a:t>
            </a:r>
            <a:endParaRPr lang="nl-NL" dirty="0" smtClean="0"/>
          </a:p>
          <a:p>
            <a:endParaRPr lang="nl-NL" dirty="0"/>
          </a:p>
          <a:p>
            <a:r>
              <a:rPr lang="nl-NL" dirty="0"/>
              <a:t>Waarom moet de plantenteler als hij natuurlijke mest gebruikt de samenstelling daarvan goed onderzoeken?</a:t>
            </a:r>
          </a:p>
          <a:p>
            <a:endParaRPr lang="nl-NL" dirty="0" smtClean="0"/>
          </a:p>
          <a:p>
            <a:endParaRPr lang="nl-NL" dirty="0"/>
          </a:p>
          <a:p>
            <a:endParaRPr lang="nl-NL" dirty="0"/>
          </a:p>
        </p:txBody>
      </p:sp>
    </p:spTree>
    <p:extLst>
      <p:ext uri="{BB962C8B-B14F-4D97-AF65-F5344CB8AC3E}">
        <p14:creationId xmlns:p14="http://schemas.microsoft.com/office/powerpoint/2010/main" val="16285535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1000"/>
                                        <p:tgtEl>
                                          <p:spTgt spid="4">
                                            <p:txEl>
                                              <p:pRg st="10" end="10"/>
                                            </p:txEl>
                                          </p:spTgt>
                                        </p:tgtEl>
                                      </p:cBhvr>
                                    </p:animEffect>
                                    <p:anim calcmode="lin" valueType="num">
                                      <p:cBhvr>
                                        <p:cTn id="4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Toedienen meststoffen</a:t>
            </a:r>
          </a:p>
        </p:txBody>
      </p:sp>
      <p:sp>
        <p:nvSpPr>
          <p:cNvPr id="3" name="Ondertitel 2"/>
          <p:cNvSpPr>
            <a:spLocks noGrp="1"/>
          </p:cNvSpPr>
          <p:nvPr>
            <p:ph type="subTitle" idx="1"/>
          </p:nvPr>
        </p:nvSpPr>
        <p:spPr>
          <a:xfrm>
            <a:off x="395536" y="1556792"/>
            <a:ext cx="7128792" cy="4608512"/>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268760"/>
            <a:ext cx="6349206" cy="543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396213"/>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Kunstmeststoffen toedienen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355" y="1484784"/>
            <a:ext cx="6705128" cy="4858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ndertitel 2"/>
          <p:cNvSpPr txBox="1">
            <a:spLocks/>
          </p:cNvSpPr>
          <p:nvPr/>
        </p:nvSpPr>
        <p:spPr>
          <a:xfrm>
            <a:off x="547936" y="1709192"/>
            <a:ext cx="7128792" cy="381642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400" kern="1200">
                <a:solidFill>
                  <a:srgbClr val="462916"/>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nl-NL" sz="1600" dirty="0" smtClean="0"/>
              <a:t>A &amp; B bak</a:t>
            </a:r>
          </a:p>
        </p:txBody>
      </p:sp>
    </p:spTree>
    <p:extLst>
      <p:ext uri="{BB962C8B-B14F-4D97-AF65-F5344CB8AC3E}">
        <p14:creationId xmlns:p14="http://schemas.microsoft.com/office/powerpoint/2010/main" val="1324321580"/>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Toedienen meststoffen</a:t>
            </a:r>
          </a:p>
        </p:txBody>
      </p:sp>
      <p:sp>
        <p:nvSpPr>
          <p:cNvPr id="3" name="Ondertitel 2"/>
          <p:cNvSpPr>
            <a:spLocks noGrp="1"/>
          </p:cNvSpPr>
          <p:nvPr>
            <p:ph type="subTitle" idx="1"/>
          </p:nvPr>
        </p:nvSpPr>
        <p:spPr>
          <a:xfrm>
            <a:off x="395536" y="1556792"/>
            <a:ext cx="7128792" cy="4608512"/>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p:txBody>
      </p:sp>
      <p:sp>
        <p:nvSpPr>
          <p:cNvPr id="4" name="Rechthoek 3"/>
          <p:cNvSpPr/>
          <p:nvPr/>
        </p:nvSpPr>
        <p:spPr>
          <a:xfrm>
            <a:off x="683568" y="1443840"/>
            <a:ext cx="6624736" cy="3970318"/>
          </a:xfrm>
          <a:prstGeom prst="rect">
            <a:avLst/>
          </a:prstGeom>
        </p:spPr>
        <p:txBody>
          <a:bodyPr wrap="square">
            <a:spAutoFit/>
          </a:bodyPr>
          <a:lstStyle/>
          <a:p>
            <a:r>
              <a:rPr lang="nl-NL" dirty="0"/>
              <a:t>Zijn de volgende beweringen waar of niet waar?</a:t>
            </a:r>
          </a:p>
          <a:p>
            <a:r>
              <a:rPr lang="nl-NL" dirty="0"/>
              <a:t>a Bij vertering van organische mest komen er geen mineralen vrij</a:t>
            </a:r>
            <a:r>
              <a:rPr lang="nl-NL" dirty="0" smtClean="0"/>
              <a:t>.</a:t>
            </a:r>
          </a:p>
          <a:p>
            <a:r>
              <a:rPr lang="nl-NL" b="1" dirty="0" smtClean="0"/>
              <a:t>Niet waar</a:t>
            </a:r>
            <a:endParaRPr lang="nl-NL" b="1" dirty="0"/>
          </a:p>
          <a:p>
            <a:r>
              <a:rPr lang="nl-NL" dirty="0"/>
              <a:t>b Door gebruik van organische mest worden de </a:t>
            </a:r>
            <a:r>
              <a:rPr lang="nl-NL" dirty="0" smtClean="0"/>
              <a:t>fysische eigenschappen </a:t>
            </a:r>
            <a:r>
              <a:rPr lang="nl-NL" dirty="0"/>
              <a:t>van </a:t>
            </a:r>
            <a:r>
              <a:rPr lang="nl-NL" dirty="0" smtClean="0"/>
              <a:t>de grond </a:t>
            </a:r>
            <a:r>
              <a:rPr lang="nl-NL" dirty="0"/>
              <a:t>verbeterd</a:t>
            </a:r>
            <a:r>
              <a:rPr lang="nl-NL" dirty="0" smtClean="0"/>
              <a:t>.</a:t>
            </a:r>
          </a:p>
          <a:p>
            <a:r>
              <a:rPr lang="nl-NL" b="1" dirty="0" smtClean="0"/>
              <a:t>Waar</a:t>
            </a:r>
            <a:endParaRPr lang="nl-NL" b="1" dirty="0"/>
          </a:p>
          <a:p>
            <a:r>
              <a:rPr lang="nl-NL" dirty="0"/>
              <a:t>c Wanneer een kunstmeststof N en Ca bevat, hebben we te maken met </a:t>
            </a:r>
            <a:r>
              <a:rPr lang="nl-NL" dirty="0" smtClean="0"/>
              <a:t>een samengestelde </a:t>
            </a:r>
            <a:r>
              <a:rPr lang="nl-NL" dirty="0"/>
              <a:t>meststof</a:t>
            </a:r>
            <a:r>
              <a:rPr lang="nl-NL" dirty="0" smtClean="0"/>
              <a:t>.</a:t>
            </a:r>
          </a:p>
          <a:p>
            <a:r>
              <a:rPr lang="nl-NL" b="1" dirty="0" smtClean="0"/>
              <a:t>Niet waar</a:t>
            </a:r>
            <a:endParaRPr lang="nl-NL" b="1" dirty="0"/>
          </a:p>
          <a:p>
            <a:r>
              <a:rPr lang="nl-NL" dirty="0"/>
              <a:t>d Een chloorarme kalimeststof bevat geen chloor</a:t>
            </a:r>
            <a:r>
              <a:rPr lang="nl-NL" dirty="0" smtClean="0"/>
              <a:t>.</a:t>
            </a:r>
          </a:p>
          <a:p>
            <a:r>
              <a:rPr lang="nl-NL" b="1" dirty="0" smtClean="0"/>
              <a:t>Niet waar</a:t>
            </a:r>
            <a:endParaRPr lang="nl-NL" b="1" dirty="0"/>
          </a:p>
          <a:p>
            <a:r>
              <a:rPr lang="nl-NL" dirty="0"/>
              <a:t>e Het teeltmedium wordt zuurder bij gebruik van een zuurwerkende meststof</a:t>
            </a:r>
            <a:r>
              <a:rPr lang="nl-NL" dirty="0" smtClean="0"/>
              <a:t>.</a:t>
            </a:r>
          </a:p>
          <a:p>
            <a:r>
              <a:rPr lang="nl-NL" b="1" dirty="0" smtClean="0"/>
              <a:t>Waar</a:t>
            </a:r>
            <a:endParaRPr lang="nl-NL" b="1" dirty="0"/>
          </a:p>
        </p:txBody>
      </p:sp>
    </p:spTree>
    <p:extLst>
      <p:ext uri="{BB962C8B-B14F-4D97-AF65-F5344CB8AC3E}">
        <p14:creationId xmlns:p14="http://schemas.microsoft.com/office/powerpoint/2010/main" val="6333962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fade">
                                      <p:cBhvr>
                                        <p:cTn id="56" dur="1000"/>
                                        <p:tgtEl>
                                          <p:spTgt spid="4">
                                            <p:txEl>
                                              <p:pRg st="8" end="8"/>
                                            </p:txEl>
                                          </p:spTgt>
                                        </p:tgtEl>
                                      </p:cBhvr>
                                    </p:animEffect>
                                    <p:anim calcmode="lin" valueType="num">
                                      <p:cBhvr>
                                        <p:cTn id="5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fade">
                                      <p:cBhvr>
                                        <p:cTn id="63" dur="1000"/>
                                        <p:tgtEl>
                                          <p:spTgt spid="4">
                                            <p:txEl>
                                              <p:pRg st="9" end="9"/>
                                            </p:txEl>
                                          </p:spTgt>
                                        </p:tgtEl>
                                      </p:cBhvr>
                                    </p:animEffect>
                                    <p:anim calcmode="lin" valueType="num">
                                      <p:cBhvr>
                                        <p:cTn id="6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Effect transition="in" filter="fade">
                                      <p:cBhvr>
                                        <p:cTn id="70" dur="1000"/>
                                        <p:tgtEl>
                                          <p:spTgt spid="4">
                                            <p:txEl>
                                              <p:pRg st="10" end="10"/>
                                            </p:txEl>
                                          </p:spTgt>
                                        </p:tgtEl>
                                      </p:cBhvr>
                                    </p:animEffect>
                                    <p:anim calcmode="lin" valueType="num">
                                      <p:cBhvr>
                                        <p:cTn id="71"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Toedienen meststoffen</a:t>
            </a:r>
          </a:p>
        </p:txBody>
      </p:sp>
      <p:sp>
        <p:nvSpPr>
          <p:cNvPr id="3" name="Ondertitel 2"/>
          <p:cNvSpPr>
            <a:spLocks noGrp="1"/>
          </p:cNvSpPr>
          <p:nvPr>
            <p:ph type="subTitle" idx="1"/>
          </p:nvPr>
        </p:nvSpPr>
        <p:spPr>
          <a:xfrm>
            <a:off x="323528" y="1556792"/>
            <a:ext cx="7128792" cy="4608512"/>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132856"/>
            <a:ext cx="6882993" cy="2612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396213"/>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Rustmoment ;)</a:t>
            </a:r>
          </a:p>
        </p:txBody>
      </p:sp>
      <p:sp>
        <p:nvSpPr>
          <p:cNvPr id="3" name="Ondertitel 2"/>
          <p:cNvSpPr>
            <a:spLocks noGrp="1"/>
          </p:cNvSpPr>
          <p:nvPr>
            <p:ph type="subTitle" idx="1"/>
          </p:nvPr>
        </p:nvSpPr>
        <p:spPr>
          <a:xfrm>
            <a:off x="323528" y="1556792"/>
            <a:ext cx="7128792" cy="4608512"/>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p:txBody>
      </p:sp>
      <p:pic>
        <p:nvPicPr>
          <p:cNvPr id="5" name="xAFfYLR_IRY?feature=player_detailpage"/>
          <p:cNvPicPr>
            <a:picLocks noRot="1" noChangeAspect="1"/>
          </p:cNvPicPr>
          <p:nvPr>
            <a:videoFile r:link="rId1"/>
          </p:nvPr>
        </p:nvPicPr>
        <p:blipFill>
          <a:blip r:embed="rId4"/>
          <a:stretch>
            <a:fillRect/>
          </a:stretch>
        </p:blipFill>
        <p:spPr>
          <a:xfrm>
            <a:off x="251520" y="1340768"/>
            <a:ext cx="7631898" cy="4292943"/>
          </a:xfrm>
          <a:prstGeom prst="rect">
            <a:avLst/>
          </a:prstGeom>
        </p:spPr>
      </p:pic>
    </p:spTree>
    <p:extLst>
      <p:ext uri="{BB962C8B-B14F-4D97-AF65-F5344CB8AC3E}">
        <p14:creationId xmlns:p14="http://schemas.microsoft.com/office/powerpoint/2010/main" val="3252302123"/>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556792"/>
            <a:ext cx="7128792" cy="4608512"/>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132856"/>
            <a:ext cx="4185245" cy="2810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52035"/>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Bodem en substraat</a:t>
            </a:r>
            <a:br>
              <a:rPr lang="nl-NL" sz="2700" i="1" dirty="0" smtClean="0"/>
            </a:br>
            <a:r>
              <a:rPr lang="nl-NL" sz="2700" i="1" dirty="0" smtClean="0"/>
              <a:t>Bodem en bodemgebruik</a:t>
            </a:r>
          </a:p>
        </p:txBody>
      </p:sp>
      <p:sp>
        <p:nvSpPr>
          <p:cNvPr id="3" name="Ondertitel 2"/>
          <p:cNvSpPr>
            <a:spLocks noGrp="1"/>
          </p:cNvSpPr>
          <p:nvPr>
            <p:ph type="subTitle" idx="1"/>
          </p:nvPr>
        </p:nvSpPr>
        <p:spPr>
          <a:xfrm>
            <a:off x="395536" y="1556792"/>
            <a:ext cx="7128792" cy="3816424"/>
          </a:xfrm>
        </p:spPr>
        <p:txBody>
          <a:bodyPr>
            <a:normAutofit fontScale="92500" lnSpcReduction="20000"/>
          </a:bodyPr>
          <a:lstStyle/>
          <a:p>
            <a:pPr algn="ctr"/>
            <a:r>
              <a:rPr lang="nl-NL" sz="1600" dirty="0" smtClean="0"/>
              <a:t>Het aardoppervlak waarop wij leven noemen we de bodem. In Nederland is de bodem overal zacht.</a:t>
            </a:r>
          </a:p>
          <a:p>
            <a:pPr algn="ctr"/>
            <a:endParaRPr lang="nl-NL" sz="1600" dirty="0"/>
          </a:p>
          <a:p>
            <a:pPr algn="ctr"/>
            <a:r>
              <a:rPr lang="nl-NL" sz="1600" dirty="0" smtClean="0"/>
              <a:t>Deze bodem gebruiken wij als draagvlak, voedselbron en standplaats.</a:t>
            </a:r>
          </a:p>
          <a:p>
            <a:pPr algn="ctr"/>
            <a:endParaRPr lang="nl-NL" sz="1600" dirty="0"/>
          </a:p>
          <a:p>
            <a:pPr algn="ctr"/>
            <a:r>
              <a:rPr lang="nl-NL" sz="1600" dirty="0" smtClean="0"/>
              <a:t>De bodem is een schatkamer vol delfstoffen en brandstoffen. </a:t>
            </a:r>
          </a:p>
          <a:p>
            <a:pPr algn="ctr"/>
            <a:r>
              <a:rPr lang="nl-NL" sz="1600" dirty="0" smtClean="0">
                <a:hlinkClick r:id="rId3"/>
              </a:rPr>
              <a:t>Klik hier voor een filmpje over zoutwinning in Twente.</a:t>
            </a:r>
            <a:endParaRPr lang="nl-NL" sz="1600" dirty="0" smtClean="0"/>
          </a:p>
          <a:p>
            <a:pPr algn="ctr"/>
            <a:r>
              <a:rPr lang="nl-NL" sz="1600" dirty="0" smtClean="0">
                <a:hlinkClick r:id="rId4"/>
              </a:rPr>
              <a:t>Klik hier voor een filmpje over het ontstaan van aardolie en aardgas.</a:t>
            </a:r>
            <a:endParaRPr lang="nl-NL" sz="1600" dirty="0" smtClean="0"/>
          </a:p>
          <a:p>
            <a:pPr algn="ctr"/>
            <a:endParaRPr lang="nl-NL" sz="1600" dirty="0"/>
          </a:p>
          <a:p>
            <a:pPr algn="ctr"/>
            <a:r>
              <a:rPr lang="nl-NL" sz="1600" dirty="0" smtClean="0"/>
              <a:t>Cultuurvolken hebben de technische en chemische kennis om de delfstoffen op te sporen en te delven. Zij maken steeds duurdere gebruiksvoorwerpen en apparatuur</a:t>
            </a:r>
          </a:p>
          <a:p>
            <a:pPr algn="ctr"/>
            <a:endParaRPr lang="nl-NL" sz="1600" dirty="0"/>
          </a:p>
          <a:p>
            <a:pPr algn="ctr"/>
            <a:r>
              <a:rPr lang="nl-NL" sz="1600" dirty="0" smtClean="0"/>
              <a:t>Natuurvolken missen de kennis en de middelen om de delfstoffen op te sporen. Het natuurlandschap ziet er heel anders uit dan ons cultuurlandschap. In een natuurlandschap zie je veel meer bossen, hoe komt dit?</a:t>
            </a:r>
          </a:p>
        </p:txBody>
      </p:sp>
    </p:spTree>
    <p:extLst>
      <p:ext uri="{BB962C8B-B14F-4D97-AF65-F5344CB8AC3E}">
        <p14:creationId xmlns:p14="http://schemas.microsoft.com/office/powerpoint/2010/main" val="1822627398"/>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Bodem en substraat</a:t>
            </a:r>
            <a:br>
              <a:rPr lang="nl-NL" sz="2700" i="1" dirty="0" smtClean="0"/>
            </a:br>
            <a:r>
              <a:rPr lang="nl-NL" sz="2700" i="1" dirty="0" smtClean="0"/>
              <a:t>De grond en haar ontstaanswijze</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Het losse materiaal op de stenige aardkorst noemen we grond. Miljoenen jaren geleden lag er vrijwel nergens grond. In Nederland is de grondlaag ongeveer 100 meter dik.</a:t>
            </a:r>
          </a:p>
          <a:p>
            <a:pPr algn="ctr"/>
            <a:endParaRPr lang="nl-NL" sz="1600" dirty="0"/>
          </a:p>
          <a:p>
            <a:pPr algn="ctr"/>
            <a:r>
              <a:rPr lang="nl-NL" sz="1600" dirty="0" smtClean="0"/>
              <a:t>In de bergen is de rotsige steenlaag voortdurend blootgesteld aan weer en wind. Daarom verbrokkelt de rots langzaam maar zeker. Dit afbrokkelingsproces noemen we verwering.</a:t>
            </a:r>
          </a:p>
          <a:p>
            <a:pPr algn="ctr"/>
            <a:endParaRPr lang="nl-NL" sz="1600" dirty="0"/>
          </a:p>
          <a:p>
            <a:pPr algn="ctr"/>
            <a:r>
              <a:rPr lang="nl-NL" sz="1600" dirty="0" smtClean="0"/>
              <a:t>Er zijn twee soorten verwering; </a:t>
            </a:r>
            <a:r>
              <a:rPr lang="nl-NL" sz="1600" dirty="0" smtClean="0">
                <a:hlinkClick r:id="rId3"/>
              </a:rPr>
              <a:t>natuurlijke of chemische.</a:t>
            </a:r>
            <a:endParaRPr lang="nl-NL" sz="1600" dirty="0" smtClean="0"/>
          </a:p>
        </p:txBody>
      </p:sp>
    </p:spTree>
    <p:extLst>
      <p:ext uri="{BB962C8B-B14F-4D97-AF65-F5344CB8AC3E}">
        <p14:creationId xmlns:p14="http://schemas.microsoft.com/office/powerpoint/2010/main" val="568416715"/>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Bodem en substraat</a:t>
            </a:r>
            <a:br>
              <a:rPr lang="nl-NL" sz="2700" i="1" dirty="0" smtClean="0"/>
            </a:br>
            <a:r>
              <a:rPr lang="nl-NL" sz="2700" i="1" dirty="0" smtClean="0"/>
              <a:t>Ontstaan van het Nederlandse landschap</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hlinkClick r:id="rId3"/>
              </a:rPr>
              <a:t>In dit filmpje zie je in 90 seconden hoe Nederland is ontstaan</a:t>
            </a:r>
            <a:r>
              <a:rPr lang="nl-NL" sz="1600" dirty="0" smtClean="0"/>
              <a:t>. Voor verdere verdieping moet je hoofdstuk 3 natuurlijk doorwerken.</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492896"/>
            <a:ext cx="3476625" cy="3648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4591252"/>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571036"/>
            <a:ext cx="4618275" cy="513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0466" y="1571625"/>
            <a:ext cx="464820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15459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Soorten meststoffen</a:t>
            </a:r>
          </a:p>
        </p:txBody>
      </p:sp>
      <p:sp>
        <p:nvSpPr>
          <p:cNvPr id="3" name="Ondertitel 2"/>
          <p:cNvSpPr>
            <a:spLocks noGrp="1"/>
          </p:cNvSpPr>
          <p:nvPr>
            <p:ph type="subTitle" idx="1"/>
          </p:nvPr>
        </p:nvSpPr>
        <p:spPr>
          <a:xfrm>
            <a:off x="395536" y="1556792"/>
            <a:ext cx="7128792" cy="4608512"/>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p:txBody>
      </p:sp>
      <p:sp>
        <p:nvSpPr>
          <p:cNvPr id="4" name="Rechthoek 3"/>
          <p:cNvSpPr/>
          <p:nvPr/>
        </p:nvSpPr>
        <p:spPr>
          <a:xfrm>
            <a:off x="1331640" y="1556792"/>
            <a:ext cx="5526360" cy="1520416"/>
          </a:xfrm>
          <a:prstGeom prst="rect">
            <a:avLst/>
          </a:prstGeom>
        </p:spPr>
        <p:txBody>
          <a:bodyPr wrap="square">
            <a:spAutoFit/>
          </a:bodyPr>
          <a:lstStyle/>
          <a:p>
            <a:pPr lvl="0" algn="ctr">
              <a:spcBef>
                <a:spcPct val="20000"/>
              </a:spcBef>
            </a:pPr>
            <a:r>
              <a:rPr lang="nl-NL" sz="1600" b="1" dirty="0">
                <a:solidFill>
                  <a:srgbClr val="462916"/>
                </a:solidFill>
                <a:latin typeface="Arial" pitchFamily="34" charset="0"/>
                <a:cs typeface="Arial" pitchFamily="34" charset="0"/>
              </a:rPr>
              <a:t>Kunstmest is er in verschillende vormen, namelijk:</a:t>
            </a:r>
          </a:p>
          <a:p>
            <a:pPr lvl="0" algn="ctr">
              <a:spcBef>
                <a:spcPct val="20000"/>
              </a:spcBef>
            </a:pPr>
            <a:r>
              <a:rPr lang="nl-NL" sz="1600" dirty="0">
                <a:solidFill>
                  <a:srgbClr val="462916"/>
                </a:solidFill>
                <a:latin typeface="Arial" pitchFamily="34" charset="0"/>
                <a:cs typeface="Arial" pitchFamily="34" charset="0"/>
              </a:rPr>
              <a:t>• korrels;</a:t>
            </a:r>
          </a:p>
          <a:p>
            <a:pPr lvl="0" algn="ctr">
              <a:spcBef>
                <a:spcPct val="20000"/>
              </a:spcBef>
            </a:pPr>
            <a:r>
              <a:rPr lang="nl-NL" sz="1600" dirty="0">
                <a:solidFill>
                  <a:srgbClr val="462916"/>
                </a:solidFill>
                <a:latin typeface="Arial" pitchFamily="34" charset="0"/>
                <a:cs typeface="Arial" pitchFamily="34" charset="0"/>
              </a:rPr>
              <a:t>• kristallen;</a:t>
            </a:r>
          </a:p>
          <a:p>
            <a:pPr lvl="0" algn="ctr">
              <a:spcBef>
                <a:spcPct val="20000"/>
              </a:spcBef>
            </a:pPr>
            <a:r>
              <a:rPr lang="nl-NL" sz="1600" dirty="0">
                <a:solidFill>
                  <a:srgbClr val="462916"/>
                </a:solidFill>
                <a:latin typeface="Arial" pitchFamily="34" charset="0"/>
                <a:cs typeface="Arial" pitchFamily="34" charset="0"/>
              </a:rPr>
              <a:t>• vloeibare kunstmest;</a:t>
            </a:r>
          </a:p>
          <a:p>
            <a:pPr lvl="0" algn="ctr">
              <a:spcBef>
                <a:spcPct val="20000"/>
              </a:spcBef>
            </a:pPr>
            <a:r>
              <a:rPr lang="nl-NL" sz="1600" dirty="0">
                <a:solidFill>
                  <a:srgbClr val="462916"/>
                </a:solidFill>
                <a:latin typeface="Arial" pitchFamily="34" charset="0"/>
                <a:cs typeface="Arial" pitchFamily="34" charset="0"/>
              </a:rPr>
              <a:t>• poedervorm.</a:t>
            </a:r>
          </a:p>
        </p:txBody>
      </p:sp>
      <p:sp>
        <p:nvSpPr>
          <p:cNvPr id="6" name="Rechthoek 5"/>
          <p:cNvSpPr/>
          <p:nvPr/>
        </p:nvSpPr>
        <p:spPr>
          <a:xfrm>
            <a:off x="899592" y="3645024"/>
            <a:ext cx="6408712" cy="1754326"/>
          </a:xfrm>
          <a:prstGeom prst="rect">
            <a:avLst/>
          </a:prstGeom>
        </p:spPr>
        <p:txBody>
          <a:bodyPr wrap="square">
            <a:spAutoFit/>
          </a:bodyPr>
          <a:lstStyle/>
          <a:p>
            <a:r>
              <a:rPr lang="nl-NL" dirty="0"/>
              <a:t>Welke kunstmestvorm zou jij gebruiken als je een van de volgende personen was? Leg je antwoord uit.</a:t>
            </a:r>
          </a:p>
          <a:p>
            <a:r>
              <a:rPr lang="nl-NL" dirty="0"/>
              <a:t>•	een akkerbouwer;</a:t>
            </a:r>
          </a:p>
          <a:p>
            <a:r>
              <a:rPr lang="nl-NL" dirty="0"/>
              <a:t>•	een tuinder die potplanten teelt;</a:t>
            </a:r>
          </a:p>
          <a:p>
            <a:r>
              <a:rPr lang="nl-NL" dirty="0"/>
              <a:t>•	een tuinder die groenteplanten op steenwol teelt;</a:t>
            </a:r>
          </a:p>
          <a:p>
            <a:r>
              <a:rPr lang="nl-NL" dirty="0"/>
              <a:t>•	een tuinder die in de volle grond bloemen teelt.</a:t>
            </a:r>
          </a:p>
        </p:txBody>
      </p:sp>
    </p:spTree>
    <p:extLst>
      <p:ext uri="{BB962C8B-B14F-4D97-AF65-F5344CB8AC3E}">
        <p14:creationId xmlns:p14="http://schemas.microsoft.com/office/powerpoint/2010/main" val="6343667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1000"/>
                                        <p:tgtEl>
                                          <p:spTgt spid="6">
                                            <p:txEl>
                                              <p:pRg st="0" end="0"/>
                                            </p:txEl>
                                          </p:spTgt>
                                        </p:tgtEl>
                                      </p:cBhvr>
                                    </p:animEffect>
                                    <p:anim calcmode="lin" valueType="num">
                                      <p:cBhvr>
                                        <p:cTn id="3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fade">
                                      <p:cBhvr>
                                        <p:cTn id="36" dur="1000"/>
                                        <p:tgtEl>
                                          <p:spTgt spid="6">
                                            <p:txEl>
                                              <p:pRg st="1" end="1"/>
                                            </p:txEl>
                                          </p:spTgt>
                                        </p:tgtEl>
                                      </p:cBhvr>
                                    </p:animEffect>
                                    <p:anim calcmode="lin" valueType="num">
                                      <p:cBhvr>
                                        <p:cTn id="3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1000"/>
                                        <p:tgtEl>
                                          <p:spTgt spid="6">
                                            <p:txEl>
                                              <p:pRg st="2" end="2"/>
                                            </p:txEl>
                                          </p:spTgt>
                                        </p:tgtEl>
                                      </p:cBhvr>
                                    </p:animEffect>
                                    <p:anim calcmode="lin" valueType="num">
                                      <p:cBhvr>
                                        <p:cTn id="4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fade">
                                      <p:cBhvr>
                                        <p:cTn id="50" dur="1000"/>
                                        <p:tgtEl>
                                          <p:spTgt spid="6">
                                            <p:txEl>
                                              <p:pRg st="3" end="3"/>
                                            </p:txEl>
                                          </p:spTgt>
                                        </p:tgtEl>
                                      </p:cBhvr>
                                    </p:animEffect>
                                    <p:anim calcmode="lin" valueType="num">
                                      <p:cBhvr>
                                        <p:cTn id="5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fade">
                                      <p:cBhvr>
                                        <p:cTn id="57" dur="1000"/>
                                        <p:tgtEl>
                                          <p:spTgt spid="6">
                                            <p:txEl>
                                              <p:pRg st="4" end="4"/>
                                            </p:txEl>
                                          </p:spTgt>
                                        </p:tgtEl>
                                      </p:cBhvr>
                                    </p:animEffect>
                                    <p:anim calcmode="lin" valueType="num">
                                      <p:cBhvr>
                                        <p:cTn id="5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Waar komt zeeklei voor?</a:t>
            </a:r>
          </a:p>
          <a:p>
            <a:pPr algn="ctr"/>
            <a:r>
              <a:rPr lang="nl-NL" sz="1600" dirty="0" smtClean="0"/>
              <a:t>Waarvoor wordt zeeklei gebruikt?</a:t>
            </a:r>
          </a:p>
          <a:p>
            <a:pPr algn="ctr"/>
            <a:r>
              <a:rPr lang="nl-NL" sz="1600" dirty="0" smtClean="0"/>
              <a:t>Waar kun je klei aan herkennen?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13" y="2564904"/>
            <a:ext cx="7695175" cy="3551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80210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1000"/>
                                        <p:tgtEl>
                                          <p:spTgt spid="2050"/>
                                        </p:tgtEl>
                                      </p:cBhvr>
                                    </p:animEffect>
                                    <p:anim calcmode="lin" valueType="num">
                                      <p:cBhvr>
                                        <p:cTn id="29" dur="1000" fill="hold"/>
                                        <p:tgtEl>
                                          <p:spTgt spid="2050"/>
                                        </p:tgtEl>
                                        <p:attrNameLst>
                                          <p:attrName>ppt_x</p:attrName>
                                        </p:attrNameLst>
                                      </p:cBhvr>
                                      <p:tavLst>
                                        <p:tav tm="0">
                                          <p:val>
                                            <p:strVal val="#ppt_x"/>
                                          </p:val>
                                        </p:tav>
                                        <p:tav tm="100000">
                                          <p:val>
                                            <p:strVal val="#ppt_x"/>
                                          </p:val>
                                        </p:tav>
                                      </p:tavLst>
                                    </p:anim>
                                    <p:anim calcmode="lin" valueType="num">
                                      <p:cBhvr>
                                        <p:cTn id="3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Waar komt rivierklei voor?</a:t>
            </a:r>
          </a:p>
          <a:p>
            <a:pPr algn="ctr"/>
            <a:r>
              <a:rPr lang="nl-NL" sz="1600" dirty="0" smtClean="0"/>
              <a:t>Wat wordt er gekweekt op rivierklei?</a:t>
            </a:r>
          </a:p>
          <a:p>
            <a:pPr algn="ctr"/>
            <a:r>
              <a:rPr lang="nl-NL" sz="1600" dirty="0" smtClean="0"/>
              <a:t>Waar kun je klei aan herkennen?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3" y="2780928"/>
            <a:ext cx="8856773" cy="188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3529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 calcmode="lin" valueType="num">
                                      <p:cBhvr additive="base">
                                        <p:cTn id="28" dur="500" fill="hold"/>
                                        <p:tgtEl>
                                          <p:spTgt spid="5122"/>
                                        </p:tgtEl>
                                        <p:attrNameLst>
                                          <p:attrName>ppt_x</p:attrName>
                                        </p:attrNameLst>
                                      </p:cBhvr>
                                      <p:tavLst>
                                        <p:tav tm="0">
                                          <p:val>
                                            <p:strVal val="#ppt_x"/>
                                          </p:val>
                                        </p:tav>
                                        <p:tav tm="100000">
                                          <p:val>
                                            <p:strVal val="#ppt_x"/>
                                          </p:val>
                                        </p:tav>
                                      </p:tavLst>
                                    </p:anim>
                                    <p:anim calcmode="lin" valueType="num">
                                      <p:cBhvr additive="base">
                                        <p:cTn id="29"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Waar komt löss voor?</a:t>
            </a:r>
          </a:p>
          <a:p>
            <a:pPr algn="ctr"/>
            <a:r>
              <a:rPr lang="nl-NL" sz="1600" dirty="0" smtClean="0"/>
              <a:t>Wat wordt er op löss gekweekt?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372" y="2420888"/>
            <a:ext cx="6375598" cy="369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7919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Bodem en substraat</a:t>
            </a:r>
            <a:br>
              <a:rPr lang="nl-NL" sz="2700" i="1" dirty="0" smtClean="0"/>
            </a:br>
            <a:r>
              <a:rPr lang="nl-NL" sz="2700" i="1" dirty="0" smtClean="0"/>
              <a:t>Herkennen van grondsoorten</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Waar komt veen voor?</a:t>
            </a:r>
          </a:p>
          <a:p>
            <a:pPr algn="ctr"/>
            <a:r>
              <a:rPr lang="nl-NL" sz="1600" dirty="0" smtClean="0"/>
              <a:t>Wat wordt er op veen gekweekt?</a:t>
            </a:r>
          </a:p>
          <a:p>
            <a:pPr algn="ctr"/>
            <a:r>
              <a:rPr lang="nl-NL" sz="1600" dirty="0" smtClean="0"/>
              <a:t>Waar kun je veen aan herkennen?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22" y="2564904"/>
            <a:ext cx="7991613" cy="3456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3520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anim calcmode="lin" valueType="num">
                                      <p:cBhvr additive="base">
                                        <p:cTn id="28" dur="500" fill="hold"/>
                                        <p:tgtEl>
                                          <p:spTgt spid="4098"/>
                                        </p:tgtEl>
                                        <p:attrNameLst>
                                          <p:attrName>ppt_x</p:attrName>
                                        </p:attrNameLst>
                                      </p:cBhvr>
                                      <p:tavLst>
                                        <p:tav tm="0">
                                          <p:val>
                                            <p:strVal val="#ppt_x"/>
                                          </p:val>
                                        </p:tav>
                                        <p:tav tm="100000">
                                          <p:val>
                                            <p:strVal val="#ppt_x"/>
                                          </p:val>
                                        </p:tav>
                                      </p:tavLst>
                                    </p:anim>
                                    <p:anim calcmode="lin" valueType="num">
                                      <p:cBhvr additive="base">
                                        <p:cTn id="29"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Bodem en substraat</a:t>
            </a:r>
            <a:br>
              <a:rPr lang="nl-NL" sz="2700" i="1" dirty="0" smtClean="0"/>
            </a:br>
            <a:r>
              <a:rPr lang="nl-NL" sz="2700" i="1" dirty="0" smtClean="0"/>
              <a:t>Herkennen van grondsoorten</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Waar komt zandgrond voor?</a:t>
            </a:r>
          </a:p>
          <a:p>
            <a:pPr algn="ctr"/>
            <a:r>
              <a:rPr lang="nl-NL" sz="1600" dirty="0" smtClean="0"/>
              <a:t>Wat wordt er op zandgrond gekweekt?</a:t>
            </a:r>
          </a:p>
          <a:p>
            <a:pPr algn="ctr"/>
            <a:r>
              <a:rPr lang="nl-NL" sz="1600" dirty="0" smtClean="0"/>
              <a:t>Hoe kun je zandgrond herkennen?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40" y="2492896"/>
            <a:ext cx="7660604" cy="26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5285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146"/>
                                        </p:tgtEl>
                                        <p:attrNameLst>
                                          <p:attrName>style.visibility</p:attrName>
                                        </p:attrNameLst>
                                      </p:cBhvr>
                                      <p:to>
                                        <p:strVal val="visible"/>
                                      </p:to>
                                    </p:set>
                                    <p:anim calcmode="lin" valueType="num">
                                      <p:cBhvr additive="base">
                                        <p:cTn id="28" dur="500" fill="hold"/>
                                        <p:tgtEl>
                                          <p:spTgt spid="6146"/>
                                        </p:tgtEl>
                                        <p:attrNameLst>
                                          <p:attrName>ppt_x</p:attrName>
                                        </p:attrNameLst>
                                      </p:cBhvr>
                                      <p:tavLst>
                                        <p:tav tm="0">
                                          <p:val>
                                            <p:strVal val="#ppt_x"/>
                                          </p:val>
                                        </p:tav>
                                        <p:tav tm="100000">
                                          <p:val>
                                            <p:strVal val="#ppt_x"/>
                                          </p:val>
                                        </p:tav>
                                      </p:tavLst>
                                    </p:anim>
                                    <p:anim calcmode="lin" valueType="num">
                                      <p:cBhvr additive="base">
                                        <p:cTn id="29"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Wat is </a:t>
            </a:r>
            <a:r>
              <a:rPr lang="nl-NL" sz="1600" dirty="0" err="1" smtClean="0"/>
              <a:t>Lutum</a:t>
            </a:r>
            <a:r>
              <a:rPr lang="nl-NL" sz="1600" dirty="0" smtClean="0"/>
              <a:t>?</a:t>
            </a:r>
          </a:p>
          <a:p>
            <a:pPr algn="ctr"/>
            <a:r>
              <a:rPr lang="nl-NL" sz="1600" dirty="0" err="1" smtClean="0"/>
              <a:t>Lutum</a:t>
            </a:r>
            <a:r>
              <a:rPr lang="nl-NL" sz="1600" dirty="0" smtClean="0"/>
              <a:t> is de benaming voor gronddeeltjes die kleiner zijn dan 2 </a:t>
            </a:r>
            <a:r>
              <a:rPr lang="nl-NL" sz="1600" dirty="0" err="1" smtClean="0"/>
              <a:t>Um</a:t>
            </a:r>
            <a:endParaRPr lang="nl-NL" sz="1600" dirty="0" smtClean="0"/>
          </a:p>
          <a:p>
            <a:pPr algn="ctr"/>
            <a:endParaRPr lang="nl-NL" sz="1600" dirty="0" smtClean="0"/>
          </a:p>
          <a:p>
            <a:pPr algn="ctr"/>
            <a:r>
              <a:rPr lang="nl-NL" sz="1600" dirty="0" smtClean="0"/>
              <a:t>Er is sprake van klei als de </a:t>
            </a:r>
            <a:r>
              <a:rPr lang="nl-NL" sz="1600" dirty="0" err="1" smtClean="0"/>
              <a:t>lutumfractie</a:t>
            </a:r>
            <a:r>
              <a:rPr lang="nl-NL" sz="1600" dirty="0" smtClean="0"/>
              <a:t> groter dan 25% is. Bij 25% tot 35% </a:t>
            </a:r>
            <a:r>
              <a:rPr lang="nl-NL" sz="1600" dirty="0" err="1" smtClean="0"/>
              <a:t>lutum</a:t>
            </a:r>
            <a:r>
              <a:rPr lang="nl-NL" sz="1600" dirty="0" smtClean="0"/>
              <a:t> is er sprake van lichte klei, bij 35 tot 50% is er sprake van matig zware klei en bij meer dan 50% </a:t>
            </a:r>
            <a:r>
              <a:rPr lang="nl-NL" sz="1600" dirty="0" err="1" smtClean="0"/>
              <a:t>lutum</a:t>
            </a:r>
            <a:r>
              <a:rPr lang="nl-NL" sz="1600" dirty="0" smtClean="0"/>
              <a:t> is er sprake van zware klei.</a:t>
            </a:r>
          </a:p>
          <a:p>
            <a:pPr algn="ctr"/>
            <a:endParaRPr lang="nl-NL" sz="1600" dirty="0" smtClean="0"/>
          </a:p>
          <a:p>
            <a:pPr algn="ctr"/>
            <a:endParaRPr lang="nl-NL" sz="1600" dirty="0"/>
          </a:p>
          <a:p>
            <a:pPr algn="ctr"/>
            <a:endParaRPr lang="nl-NL" sz="1600" dirty="0"/>
          </a:p>
          <a:p>
            <a:pPr algn="ctr"/>
            <a:r>
              <a:rPr lang="nl-NL" sz="1600" dirty="0" smtClean="0"/>
              <a:t>Bij een </a:t>
            </a:r>
            <a:r>
              <a:rPr lang="nl-NL" sz="1600" dirty="0" err="1" smtClean="0"/>
              <a:t>lutumgehalte</a:t>
            </a:r>
            <a:r>
              <a:rPr lang="nl-NL" sz="1600" dirty="0" smtClean="0"/>
              <a:t> van 8% tot 12 % spreekt men van zeer lichte zavel: Bij een </a:t>
            </a:r>
            <a:r>
              <a:rPr lang="nl-NL" sz="1600" dirty="0" err="1" smtClean="0"/>
              <a:t>lutumgehalte</a:t>
            </a:r>
            <a:r>
              <a:rPr lang="nl-NL" sz="1600" dirty="0" smtClean="0"/>
              <a:t> van 12% tot 17,5% van matig lichte zavel en bij een </a:t>
            </a:r>
            <a:r>
              <a:rPr lang="nl-NL" sz="1600" dirty="0" err="1" smtClean="0"/>
              <a:t>lutumgehalte</a:t>
            </a:r>
            <a:r>
              <a:rPr lang="nl-NL" sz="1600" dirty="0" smtClean="0"/>
              <a:t> van 17,5% tot 25% van zware zavel</a:t>
            </a:r>
            <a:endParaRPr lang="nl-NL" sz="1600" dirty="0"/>
          </a:p>
          <a:p>
            <a:pPr algn="ctr"/>
            <a:r>
              <a:rPr lang="nl-NL" sz="1600" dirty="0" smtClean="0"/>
              <a:t> </a:t>
            </a:r>
            <a:endParaRPr lang="nl-NL" sz="16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941168"/>
            <a:ext cx="6222627" cy="651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3499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000"/>
                                        <p:tgtEl>
                                          <p:spTgt spid="3">
                                            <p:txEl>
                                              <p:pRg st="7" end="7"/>
                                            </p:txEl>
                                          </p:spTgt>
                                        </p:tgtEl>
                                      </p:cBhvr>
                                    </p:animEffect>
                                    <p:anim calcmode="lin" valueType="num">
                                      <p:cBhvr>
                                        <p:cTn id="2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123"/>
                                        </p:tgtEl>
                                        <p:attrNameLst>
                                          <p:attrName>style.visibility</p:attrName>
                                        </p:attrNameLst>
                                      </p:cBhvr>
                                      <p:to>
                                        <p:strVal val="visible"/>
                                      </p:to>
                                    </p:set>
                                    <p:animEffect transition="in" filter="fade">
                                      <p:cBhvr>
                                        <p:cTn id="30" dur="1000"/>
                                        <p:tgtEl>
                                          <p:spTgt spid="5123"/>
                                        </p:tgtEl>
                                      </p:cBhvr>
                                    </p:animEffect>
                                    <p:anim calcmode="lin" valueType="num">
                                      <p:cBhvr>
                                        <p:cTn id="31" dur="1000" fill="hold"/>
                                        <p:tgtEl>
                                          <p:spTgt spid="5123"/>
                                        </p:tgtEl>
                                        <p:attrNameLst>
                                          <p:attrName>ppt_x</p:attrName>
                                        </p:attrNameLst>
                                      </p:cBhvr>
                                      <p:tavLst>
                                        <p:tav tm="0">
                                          <p:val>
                                            <p:strVal val="#ppt_x"/>
                                          </p:val>
                                        </p:tav>
                                        <p:tav tm="100000">
                                          <p:val>
                                            <p:strVal val="#ppt_x"/>
                                          </p:val>
                                        </p:tav>
                                      </p:tavLst>
                                    </p:anim>
                                    <p:anim calcmode="lin" valueType="num">
                                      <p:cBhvr>
                                        <p:cTn id="32"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Grond losmaken</a:t>
            </a:r>
          </a:p>
          <a:p>
            <a:pPr algn="ctr"/>
            <a:endParaRPr lang="nl-NL" sz="1600" dirty="0" smtClean="0"/>
          </a:p>
          <a:p>
            <a:pPr algn="ctr"/>
            <a:r>
              <a:rPr lang="nl-NL" sz="1600" b="1" dirty="0" smtClean="0"/>
              <a:t>Kerende grondbewerking</a:t>
            </a:r>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a:p>
        </p:txBody>
      </p:sp>
      <p:sp>
        <p:nvSpPr>
          <p:cNvPr id="4" name="Rechthoek 3"/>
          <p:cNvSpPr/>
          <p:nvPr/>
        </p:nvSpPr>
        <p:spPr>
          <a:xfrm>
            <a:off x="-47297" y="-34721"/>
            <a:ext cx="4572000" cy="923330"/>
          </a:xfrm>
          <a:prstGeom prst="rect">
            <a:avLst/>
          </a:prstGeom>
        </p:spPr>
        <p:txBody>
          <a:bodyPr>
            <a:spAutoFit/>
          </a:bodyPr>
          <a:lstStyle/>
          <a:p>
            <a:r>
              <a:rPr lang="nl-NL" dirty="0">
                <a:hlinkClick r:id="rId3"/>
              </a:rPr>
              <a:t>http://</a:t>
            </a:r>
            <a:r>
              <a:rPr lang="nl-NL" dirty="0" smtClean="0">
                <a:hlinkClick r:id="rId3"/>
              </a:rPr>
              <a:t>www.bodemacademie.nl/index.php?i=464</a:t>
            </a:r>
            <a:endParaRPr lang="nl-NL" dirty="0" smtClean="0"/>
          </a:p>
          <a:p>
            <a:endParaRPr lang="nl-NL"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420888"/>
            <a:ext cx="4246709" cy="281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866886"/>
      </p:ext>
    </p:extLst>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Grond losmaken</a:t>
            </a:r>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559" y="2132856"/>
            <a:ext cx="4773912" cy="2889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306277"/>
      </p:ext>
    </p:extLst>
  </p:cSld>
  <p:clrMapOvr>
    <a:masterClrMapping/>
  </p:clrMapOvr>
  <p:transition spd="slow">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Grond losmaken</a:t>
            </a:r>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014538"/>
            <a:ext cx="7379140" cy="415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6156786"/>
      </p:ext>
    </p:extLst>
  </p:cSld>
  <p:clrMapOvr>
    <a:masterClrMapping/>
  </p:clrMapOvr>
  <p:transition spd="slow">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Adsorptie</a:t>
            </a:r>
          </a:p>
          <a:p>
            <a:pPr algn="ctr"/>
            <a:endParaRPr lang="nl-NL" sz="1600" dirty="0"/>
          </a:p>
          <a:p>
            <a:pPr algn="ctr"/>
            <a:endParaRPr lang="nl-NL" sz="16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204864"/>
            <a:ext cx="5247506" cy="3898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7" y="213220"/>
            <a:ext cx="2235236" cy="163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755527"/>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Soorten meststoffen</a:t>
            </a:r>
          </a:p>
        </p:txBody>
      </p:sp>
      <p:sp>
        <p:nvSpPr>
          <p:cNvPr id="3" name="Ondertitel 2"/>
          <p:cNvSpPr>
            <a:spLocks noGrp="1"/>
          </p:cNvSpPr>
          <p:nvPr>
            <p:ph type="subTitle" idx="1"/>
          </p:nvPr>
        </p:nvSpPr>
        <p:spPr>
          <a:xfrm>
            <a:off x="395536" y="1556792"/>
            <a:ext cx="7128792" cy="4608512"/>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p:txBody>
      </p:sp>
      <p:sp>
        <p:nvSpPr>
          <p:cNvPr id="5" name="Rechthoek 4"/>
          <p:cNvSpPr/>
          <p:nvPr/>
        </p:nvSpPr>
        <p:spPr>
          <a:xfrm>
            <a:off x="1021463" y="1628800"/>
            <a:ext cx="6552728" cy="2585323"/>
          </a:xfrm>
          <a:prstGeom prst="rect">
            <a:avLst/>
          </a:prstGeom>
        </p:spPr>
        <p:txBody>
          <a:bodyPr wrap="square">
            <a:spAutoFit/>
          </a:bodyPr>
          <a:lstStyle/>
          <a:p>
            <a:r>
              <a:rPr lang="nl-NL" dirty="0"/>
              <a:t> </a:t>
            </a:r>
          </a:p>
          <a:p>
            <a:r>
              <a:rPr lang="nl-NL" dirty="0"/>
              <a:t>Welke kunstmestvorm wordt door de akkerbouwer het vaakst toegepast? </a:t>
            </a:r>
            <a:endParaRPr lang="nl-NL" dirty="0" smtClean="0"/>
          </a:p>
          <a:p>
            <a:r>
              <a:rPr lang="nl-NL" dirty="0" smtClean="0"/>
              <a:t>Wat </a:t>
            </a:r>
            <a:r>
              <a:rPr lang="nl-NL" dirty="0"/>
              <a:t>is uitspoeling?</a:t>
            </a:r>
          </a:p>
          <a:p>
            <a:r>
              <a:rPr lang="nl-NL" dirty="0"/>
              <a:t>Wat zijn de drie meest gebruikte voedingselementen?</a:t>
            </a:r>
          </a:p>
          <a:p>
            <a:r>
              <a:rPr lang="nl-NL" dirty="0"/>
              <a:t>Met welke symbolen geef je deze voedingselementen aan? </a:t>
            </a:r>
            <a:endParaRPr lang="nl-NL" dirty="0" smtClean="0"/>
          </a:p>
          <a:p>
            <a:r>
              <a:rPr lang="nl-NL" dirty="0" smtClean="0"/>
              <a:t>Welk </a:t>
            </a:r>
            <a:r>
              <a:rPr lang="nl-NL" dirty="0"/>
              <a:t>voedingselement is in de fruitteelt erg belangrijk?</a:t>
            </a:r>
          </a:p>
          <a:p>
            <a:r>
              <a:rPr lang="nl-NL" dirty="0"/>
              <a:t/>
            </a:r>
            <a:br>
              <a:rPr lang="nl-NL" dirty="0"/>
            </a:br>
            <a:endParaRPr lang="nl-NL"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933056"/>
            <a:ext cx="240624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4701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51"/>
                                        </p:tgtEl>
                                        <p:attrNameLst>
                                          <p:attrName>style.visibility</p:attrName>
                                        </p:attrNameLst>
                                      </p:cBhvr>
                                      <p:to>
                                        <p:strVal val="visible"/>
                                      </p:to>
                                    </p:set>
                                    <p:animEffect transition="in" filter="fade">
                                      <p:cBhvr>
                                        <p:cTn id="42" dur="1000"/>
                                        <p:tgtEl>
                                          <p:spTgt spid="2051"/>
                                        </p:tgtEl>
                                      </p:cBhvr>
                                    </p:animEffect>
                                    <p:anim calcmode="lin" valueType="num">
                                      <p:cBhvr>
                                        <p:cTn id="43" dur="1000" fill="hold"/>
                                        <p:tgtEl>
                                          <p:spTgt spid="2051"/>
                                        </p:tgtEl>
                                        <p:attrNameLst>
                                          <p:attrName>ppt_x</p:attrName>
                                        </p:attrNameLst>
                                      </p:cBhvr>
                                      <p:tavLst>
                                        <p:tav tm="0">
                                          <p:val>
                                            <p:strVal val="#ppt_x"/>
                                          </p:val>
                                        </p:tav>
                                        <p:tav tm="100000">
                                          <p:val>
                                            <p:strVal val="#ppt_x"/>
                                          </p:val>
                                        </p:tav>
                                      </p:tavLst>
                                    </p:anim>
                                    <p:anim calcmode="lin" valueType="num">
                                      <p:cBhvr>
                                        <p:cTn id="4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Bodem en substraat</a:t>
            </a:r>
            <a:br>
              <a:rPr lang="nl-NL" sz="2700" i="1" dirty="0" smtClean="0"/>
            </a:br>
            <a:r>
              <a:rPr lang="nl-NL" sz="2700" i="1" dirty="0" smtClean="0"/>
              <a:t>Grondboring</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Bodemprofiel met grondboor.</a:t>
            </a:r>
          </a:p>
          <a:p>
            <a:pPr algn="ctr"/>
            <a:endParaRPr lang="nl-NL" sz="1600" dirty="0"/>
          </a:p>
          <a:p>
            <a:pPr algn="ctr"/>
            <a:endParaRPr lang="nl-NL" sz="1600" dirty="0"/>
          </a:p>
        </p:txBody>
      </p:sp>
      <p:pic>
        <p:nvPicPr>
          <p:cNvPr id="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530408"/>
            <a:ext cx="3732982" cy="2796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924563"/>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Bodem en substraat</a:t>
            </a:r>
            <a:br>
              <a:rPr lang="nl-NL" sz="2700" i="1" dirty="0" smtClean="0"/>
            </a:br>
            <a:r>
              <a:rPr lang="nl-NL" sz="2700" i="1" dirty="0" smtClean="0"/>
              <a:t>Grondboring</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Bodemprofiel met grondboor.</a:t>
            </a:r>
          </a:p>
          <a:p>
            <a:pPr algn="ctr"/>
            <a:endParaRPr lang="nl-NL" sz="1600" dirty="0"/>
          </a:p>
          <a:p>
            <a:pPr algn="ctr"/>
            <a:endParaRPr lang="nl-NL"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204864"/>
            <a:ext cx="6026697" cy="337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5824725"/>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Bodem en substraat</a:t>
            </a:r>
            <a:br>
              <a:rPr lang="nl-NL" sz="2700" i="1" dirty="0" smtClean="0"/>
            </a:br>
            <a:r>
              <a:rPr lang="nl-NL" sz="2700" i="1" dirty="0" smtClean="0"/>
              <a:t>Grondboring</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Bodemprofiel met grondboor.</a:t>
            </a:r>
          </a:p>
          <a:p>
            <a:pPr algn="ctr"/>
            <a:endParaRPr lang="nl-NL" sz="1600" dirty="0"/>
          </a:p>
          <a:p>
            <a:pPr algn="ctr"/>
            <a:endParaRPr lang="nl-NL"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136549"/>
            <a:ext cx="5299831" cy="319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26272"/>
      </p:ext>
    </p:extLst>
  </p:cSld>
  <p:clrMapOvr>
    <a:masterClrMapping/>
  </p:clrMapOvr>
  <p:transition spd="slow">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Bodem en substraat</a:t>
            </a:r>
            <a:br>
              <a:rPr lang="nl-NL" sz="2700" i="1" dirty="0" smtClean="0"/>
            </a:br>
            <a:r>
              <a:rPr lang="nl-NL" sz="2700" i="1" dirty="0" smtClean="0"/>
              <a:t>Grondboring</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Bodemprofiel met grondboor.</a:t>
            </a:r>
          </a:p>
          <a:p>
            <a:pPr algn="ctr"/>
            <a:endParaRPr lang="nl-NL" sz="1600" dirty="0"/>
          </a:p>
          <a:p>
            <a:pPr algn="ctr"/>
            <a:endParaRPr lang="nl-NL"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564904"/>
            <a:ext cx="6238262" cy="94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6915686"/>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916832"/>
            <a:ext cx="7128792" cy="4248472"/>
          </a:xfrm>
        </p:spPr>
        <p:txBody>
          <a:bodyPr>
            <a:normAutofit fontScale="70000" lnSpcReduction="20000"/>
          </a:bodyPr>
          <a:lstStyle/>
          <a:p>
            <a:pPr algn="ctr"/>
            <a:r>
              <a:rPr lang="nl-NL" sz="2900" dirty="0" smtClean="0"/>
              <a:t>Macroleven in de grond</a:t>
            </a:r>
          </a:p>
          <a:p>
            <a:pPr algn="ctr"/>
            <a:r>
              <a:rPr lang="nl-NL" sz="2900" dirty="0" smtClean="0"/>
              <a:t>Tot het macroleven rekenen we onder andere:</a:t>
            </a:r>
          </a:p>
          <a:p>
            <a:pPr algn="ctr"/>
            <a:endParaRPr lang="nl-NL" sz="2900" dirty="0"/>
          </a:p>
          <a:p>
            <a:pPr marL="342900" indent="-342900" algn="ctr">
              <a:buFont typeface="Arial" charset="0"/>
              <a:buChar char="•"/>
            </a:pPr>
            <a:r>
              <a:rPr lang="nl-NL" sz="2900" dirty="0" smtClean="0"/>
              <a:t>Insecten (bladluis, mier, kever)</a:t>
            </a:r>
          </a:p>
          <a:p>
            <a:pPr marL="342900" indent="-342900" algn="ctr">
              <a:buFont typeface="Arial" charset="0"/>
              <a:buChar char="•"/>
            </a:pPr>
            <a:r>
              <a:rPr lang="nl-NL" sz="2900" dirty="0" smtClean="0"/>
              <a:t>Aaltjes</a:t>
            </a:r>
          </a:p>
          <a:p>
            <a:pPr marL="342900" indent="-342900" algn="ctr">
              <a:buFont typeface="Arial" charset="0"/>
              <a:buChar char="•"/>
            </a:pPr>
            <a:endParaRPr lang="nl-NL" dirty="0" smtClean="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r>
              <a:rPr lang="nl-NL" dirty="0" smtClean="0"/>
              <a:t>.</a:t>
            </a:r>
          </a:p>
          <a:p>
            <a:pPr algn="ctr"/>
            <a:endParaRPr lang="nl-NL" sz="16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717031"/>
            <a:ext cx="6185387" cy="148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798" y="3446508"/>
            <a:ext cx="6161633" cy="3352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064" y="3712960"/>
            <a:ext cx="7000506" cy="306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8470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18" end="18"/>
                                            </p:txEl>
                                          </p:spTgt>
                                        </p:tgtEl>
                                        <p:attrNameLst>
                                          <p:attrName>style.visibility</p:attrName>
                                        </p:attrNameLst>
                                      </p:cBhvr>
                                      <p:to>
                                        <p:strVal val="visible"/>
                                      </p:to>
                                    </p:set>
                                    <p:animEffect transition="in" filter="barn(inVertical)">
                                      <p:cBhvr>
                                        <p:cTn id="7" dur="500"/>
                                        <p:tgtEl>
                                          <p:spTgt spid="3">
                                            <p:txEl>
                                              <p:pRg st="18" end="1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916832"/>
            <a:ext cx="7128792" cy="4248472"/>
          </a:xfrm>
        </p:spPr>
        <p:txBody>
          <a:bodyPr>
            <a:normAutofit lnSpcReduction="10000"/>
          </a:bodyPr>
          <a:lstStyle/>
          <a:p>
            <a:pPr algn="ctr"/>
            <a:endParaRPr lang="nl-NL" dirty="0" smtClean="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r>
              <a:rPr lang="nl-NL" dirty="0" smtClean="0"/>
              <a:t>.</a:t>
            </a:r>
          </a:p>
          <a:p>
            <a:pPr algn="ctr"/>
            <a:endParaRPr lang="nl-NL" sz="16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771" y="1340768"/>
            <a:ext cx="5442561" cy="536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340767"/>
            <a:ext cx="7497509" cy="536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52" y="1375220"/>
            <a:ext cx="7696777" cy="548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072983"/>
            <a:ext cx="285750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1760" y="2214702"/>
            <a:ext cx="3305944" cy="2202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077" y="4869160"/>
            <a:ext cx="67151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8239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Effect transition="in" filter="barn(inVertical)">
                                      <p:cBhvr>
                                        <p:cTn id="7" dur="500"/>
                                        <p:tgtEl>
                                          <p:spTgt spid="3">
                                            <p:txEl>
                                              <p:pRg st="13"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10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10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10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700808"/>
            <a:ext cx="7200800" cy="4464496"/>
          </a:xfrm>
        </p:spPr>
        <p:txBody>
          <a:bodyPr>
            <a:normAutofit/>
          </a:bodyPr>
          <a:lstStyle/>
          <a:p>
            <a:pPr algn="ctr"/>
            <a:r>
              <a:rPr lang="nl-NL" sz="2000" dirty="0" smtClean="0">
                <a:hlinkClick r:id="rId3"/>
              </a:rPr>
              <a:t>Aaltjes</a:t>
            </a:r>
            <a:endParaRPr lang="nl-NL" sz="2000" dirty="0" smtClean="0"/>
          </a:p>
          <a:p>
            <a:pPr algn="ctr"/>
            <a:endParaRPr lang="nl-NL" sz="2000" dirty="0" smtClean="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270805"/>
            <a:ext cx="6042569" cy="325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36324"/>
      </p:ext>
    </p:extLst>
  </p:cSld>
  <p:clrMapOvr>
    <a:masterClrMapping/>
  </p:clrMapOvr>
  <p:transition spd="slow">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700808"/>
            <a:ext cx="7200800" cy="4464496"/>
          </a:xfrm>
        </p:spPr>
        <p:txBody>
          <a:bodyPr>
            <a:normAutofit/>
          </a:bodyPr>
          <a:lstStyle/>
          <a:p>
            <a:pPr algn="ctr"/>
            <a:r>
              <a:rPr lang="nl-NL" sz="2000" b="1" dirty="0" smtClean="0">
                <a:hlinkClick r:id="rId3"/>
              </a:rPr>
              <a:t>Wormen</a:t>
            </a:r>
            <a:endParaRPr lang="nl-NL" sz="2000" b="1" dirty="0" smtClean="0"/>
          </a:p>
          <a:p>
            <a:pPr algn="ctr"/>
            <a:endParaRPr lang="nl-NL" sz="2000" dirty="0" smtClean="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143125"/>
            <a:ext cx="42957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4690" y="3284984"/>
            <a:ext cx="41338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5714" y="2143126"/>
            <a:ext cx="5457646" cy="3706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7279" y="2163326"/>
            <a:ext cx="6048672" cy="3981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5" y="2103884"/>
            <a:ext cx="6248555" cy="4277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918" y="404664"/>
            <a:ext cx="1814601" cy="1296144"/>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3488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23728" y="620689"/>
            <a:ext cx="518234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700808"/>
            <a:ext cx="7200800" cy="4464496"/>
          </a:xfrm>
        </p:spPr>
        <p:txBody>
          <a:bodyPr>
            <a:normAutofit/>
          </a:bodyPr>
          <a:lstStyle/>
          <a:p>
            <a:pPr algn="ctr"/>
            <a:r>
              <a:rPr lang="nl-NL" sz="2000" b="1" dirty="0" smtClean="0"/>
              <a:t>Mollen</a:t>
            </a:r>
          </a:p>
          <a:p>
            <a:pPr algn="ctr"/>
            <a:endParaRPr lang="nl-NL" sz="2000"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276872"/>
            <a:ext cx="42291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279" y="4086225"/>
            <a:ext cx="420052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021" y="2260848"/>
            <a:ext cx="7476466" cy="327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331" y="289459"/>
            <a:ext cx="2631860" cy="1653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8457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700808"/>
            <a:ext cx="7200800" cy="4464496"/>
          </a:xfrm>
        </p:spPr>
        <p:txBody>
          <a:bodyPr>
            <a:normAutofit/>
          </a:bodyPr>
          <a:lstStyle/>
          <a:p>
            <a:pPr algn="ctr"/>
            <a:r>
              <a:rPr lang="nl-NL" sz="2000" b="1" dirty="0" smtClean="0">
                <a:hlinkClick r:id="rId3"/>
              </a:rPr>
              <a:t>Microleven</a:t>
            </a:r>
            <a:endParaRPr lang="nl-NL" sz="2000" b="1" dirty="0" smtClean="0"/>
          </a:p>
          <a:p>
            <a:pPr algn="ctr"/>
            <a:endParaRPr lang="nl-NL" sz="2000" dirty="0" smtClean="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564904"/>
            <a:ext cx="4867677" cy="156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2198819"/>
            <a:ext cx="4837468" cy="288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0491" y="2198819"/>
            <a:ext cx="5103862" cy="4439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590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Soorten meststoffen</a:t>
            </a:r>
            <a:br>
              <a:rPr lang="nl-NL" sz="2700" i="1" dirty="0" smtClean="0"/>
            </a:br>
            <a:r>
              <a:rPr lang="nl-NL" sz="2700" i="1" dirty="0" smtClean="0"/>
              <a:t>Kunstmest</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Wat gebeurt er met stikstof (N) in de grond?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10" y="2108638"/>
            <a:ext cx="8832271" cy="215988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421" y="4725144"/>
            <a:ext cx="8636847" cy="111331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cxnSp>
        <p:nvCxnSpPr>
          <p:cNvPr id="5" name="Rechte verbindingslijn met pijl 4"/>
          <p:cNvCxnSpPr/>
          <p:nvPr/>
        </p:nvCxnSpPr>
        <p:spPr>
          <a:xfrm flipH="1">
            <a:off x="6372200" y="2420888"/>
            <a:ext cx="72008" cy="25922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Rechte verbindingslijn 6"/>
          <p:cNvCxnSpPr/>
          <p:nvPr/>
        </p:nvCxnSpPr>
        <p:spPr>
          <a:xfrm>
            <a:off x="6156176" y="5217981"/>
            <a:ext cx="864096" cy="0"/>
          </a:xfrm>
          <a:prstGeom prst="line">
            <a:avLst/>
          </a:prstGeom>
        </p:spPr>
        <p:style>
          <a:lnRef idx="2">
            <a:schemeClr val="accent2"/>
          </a:lnRef>
          <a:fillRef idx="0">
            <a:schemeClr val="accent2"/>
          </a:fillRef>
          <a:effectRef idx="1">
            <a:schemeClr val="accent2"/>
          </a:effectRef>
          <a:fontRef idx="minor">
            <a:schemeClr val="tx1"/>
          </a:fontRef>
        </p:style>
      </p:cxn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7" y="5170634"/>
            <a:ext cx="950913"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05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700808"/>
            <a:ext cx="7200800" cy="4464496"/>
          </a:xfrm>
        </p:spPr>
        <p:txBody>
          <a:bodyPr>
            <a:normAutofit/>
          </a:bodyPr>
          <a:lstStyle/>
          <a:p>
            <a:pPr algn="ctr"/>
            <a:r>
              <a:rPr lang="nl-NL" sz="2000" b="1" dirty="0" smtClean="0"/>
              <a:t>Microleven</a:t>
            </a:r>
          </a:p>
          <a:p>
            <a:pPr algn="ctr"/>
            <a:endParaRPr lang="nl-NL" sz="2000" dirty="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132856"/>
            <a:ext cx="42481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447955"/>
            <a:ext cx="42481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6970" y="4437112"/>
            <a:ext cx="40576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0967499"/>
      </p:ext>
    </p:extLst>
  </p:cSld>
  <p:clrMapOvr>
    <a:masterClrMapping/>
  </p:clrMapOvr>
  <p:transition spd="slow">
    <p:cov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700808"/>
            <a:ext cx="7200800" cy="4464496"/>
          </a:xfrm>
        </p:spPr>
        <p:txBody>
          <a:bodyPr>
            <a:normAutofit/>
          </a:bodyPr>
          <a:lstStyle/>
          <a:p>
            <a:pPr algn="ctr"/>
            <a:r>
              <a:rPr lang="nl-NL" sz="2000" b="1" dirty="0" smtClean="0"/>
              <a:t>Microleven</a:t>
            </a:r>
          </a:p>
          <a:p>
            <a:pPr algn="ctr"/>
            <a:endParaRPr lang="nl-NL" sz="2000" dirty="0" smtClean="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142043"/>
            <a:ext cx="457200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749" y="2142043"/>
            <a:ext cx="5967957" cy="4515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2011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051720" y="620689"/>
            <a:ext cx="5254352"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700808"/>
            <a:ext cx="7200800" cy="4464496"/>
          </a:xfrm>
        </p:spPr>
        <p:txBody>
          <a:bodyPr>
            <a:normAutofit/>
          </a:bodyPr>
          <a:lstStyle/>
          <a:p>
            <a:pPr algn="ctr"/>
            <a:r>
              <a:rPr lang="nl-NL" sz="2000" b="1" dirty="0" smtClean="0"/>
              <a:t>Organische stof en humus</a:t>
            </a:r>
          </a:p>
          <a:p>
            <a:pPr algn="ctr"/>
            <a:endParaRPr lang="nl-NL" sz="2000" dirty="0" smtClean="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242874"/>
            <a:ext cx="5500861" cy="371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52299"/>
            <a:ext cx="2183042" cy="1452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540014"/>
      </p:ext>
    </p:extLst>
  </p:cSld>
  <p:clrMapOvr>
    <a:masterClrMapping/>
  </p:clrMapOvr>
  <p:transition spd="slow">
    <p:cov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700808"/>
            <a:ext cx="7200800" cy="4464496"/>
          </a:xfrm>
        </p:spPr>
        <p:txBody>
          <a:bodyPr>
            <a:normAutofit/>
          </a:bodyPr>
          <a:lstStyle/>
          <a:p>
            <a:pPr algn="ctr"/>
            <a:r>
              <a:rPr lang="nl-NL" sz="2000" b="1" dirty="0" smtClean="0"/>
              <a:t>Lucht in de atmosfeer en de bodem</a:t>
            </a:r>
          </a:p>
          <a:p>
            <a:pPr algn="ctr"/>
            <a:endParaRPr lang="nl-NL" sz="2000" dirty="0" smtClean="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564904"/>
            <a:ext cx="5410200" cy="3608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818952"/>
      </p:ext>
    </p:extLst>
  </p:cSld>
  <p:clrMapOvr>
    <a:masterClrMapping/>
  </p:clrMapOvr>
  <p:transition spd="slow">
    <p:cove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700808"/>
            <a:ext cx="7200800" cy="4464496"/>
          </a:xfrm>
        </p:spPr>
        <p:txBody>
          <a:bodyPr>
            <a:normAutofit/>
          </a:bodyPr>
          <a:lstStyle/>
          <a:p>
            <a:pPr algn="ctr"/>
            <a:r>
              <a:rPr lang="nl-NL" sz="2000" b="1" dirty="0" smtClean="0"/>
              <a:t>Lucht in de atmosfeer en de bodem</a:t>
            </a:r>
          </a:p>
          <a:p>
            <a:pPr algn="ctr"/>
            <a:endParaRPr lang="nl-NL" sz="2000" b="1" dirty="0"/>
          </a:p>
          <a:p>
            <a:pPr algn="ctr"/>
            <a:r>
              <a:rPr lang="nl-NL" sz="2000" b="1" dirty="0" smtClean="0"/>
              <a:t>Fotosynthese</a:t>
            </a:r>
          </a:p>
          <a:p>
            <a:pPr algn="ctr"/>
            <a:endParaRPr lang="nl-NL" sz="2000" dirty="0" smtClean="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924944"/>
            <a:ext cx="6516216" cy="1253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509120"/>
            <a:ext cx="22860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002688"/>
      </p:ext>
    </p:extLst>
  </p:cSld>
  <p:clrMapOvr>
    <a:masterClrMapping/>
  </p:clrMapOvr>
  <p:transition spd="slow">
    <p:cove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700808"/>
            <a:ext cx="7200800" cy="4464496"/>
          </a:xfrm>
        </p:spPr>
        <p:txBody>
          <a:bodyPr>
            <a:normAutofit lnSpcReduction="10000"/>
          </a:bodyPr>
          <a:lstStyle/>
          <a:p>
            <a:pPr algn="ctr"/>
            <a:r>
              <a:rPr lang="nl-NL" sz="2000" b="1" dirty="0" smtClean="0"/>
              <a:t>Lucht in de atmosfeer en de bodem</a:t>
            </a:r>
          </a:p>
          <a:p>
            <a:pPr algn="ctr"/>
            <a:endParaRPr lang="nl-NL" sz="2000" b="1" dirty="0"/>
          </a:p>
          <a:p>
            <a:pPr algn="ctr"/>
            <a:r>
              <a:rPr lang="nl-NL" sz="2000" b="1" dirty="0" smtClean="0"/>
              <a:t>Ademhaling</a:t>
            </a:r>
          </a:p>
          <a:p>
            <a:pPr algn="ctr"/>
            <a:endParaRPr lang="nl-NL" sz="2000" b="1" dirty="0"/>
          </a:p>
          <a:p>
            <a:pPr algn="ctr"/>
            <a:endParaRPr lang="nl-NL" sz="2000" b="1" dirty="0" smtClean="0"/>
          </a:p>
          <a:p>
            <a:pPr algn="ctr"/>
            <a:endParaRPr lang="nl-NL" sz="2000" b="1" dirty="0"/>
          </a:p>
          <a:p>
            <a:pPr algn="ctr"/>
            <a:endParaRPr lang="nl-NL" sz="2000" b="1" dirty="0" smtClean="0"/>
          </a:p>
          <a:p>
            <a:pPr algn="ctr"/>
            <a:endParaRPr lang="nl-NL" sz="2000" b="1" dirty="0"/>
          </a:p>
          <a:p>
            <a:pPr algn="ctr"/>
            <a:endParaRPr lang="nl-NL" sz="2000" b="1" dirty="0" smtClean="0"/>
          </a:p>
          <a:p>
            <a:pPr algn="ctr"/>
            <a:endParaRPr lang="nl-NL" sz="2000" b="1" dirty="0"/>
          </a:p>
          <a:p>
            <a:pPr algn="ctr"/>
            <a:endParaRPr lang="nl-NL" sz="2000" b="1" dirty="0" smtClean="0"/>
          </a:p>
          <a:p>
            <a:pPr algn="ctr"/>
            <a:r>
              <a:rPr lang="nl-NL" sz="2000" b="1" dirty="0" smtClean="0"/>
              <a:t>In de lucht blijft koolzuurgas en zuurstof dus in evenwicht.</a:t>
            </a:r>
          </a:p>
          <a:p>
            <a:pPr algn="ctr"/>
            <a:endParaRPr lang="nl-NL" sz="2000" dirty="0" smtClean="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3" y="2722484"/>
            <a:ext cx="3600400" cy="2686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683138"/>
      </p:ext>
    </p:extLst>
  </p:cSld>
  <p:clrMapOvr>
    <a:masterClrMapping/>
  </p:clrMapOvr>
  <p:transition spd="slow">
    <p:cove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700808"/>
            <a:ext cx="7200800" cy="4464496"/>
          </a:xfrm>
        </p:spPr>
        <p:txBody>
          <a:bodyPr>
            <a:normAutofit/>
          </a:bodyPr>
          <a:lstStyle/>
          <a:p>
            <a:pPr algn="ctr"/>
            <a:r>
              <a:rPr lang="nl-NL" sz="2000" b="1" dirty="0" smtClean="0"/>
              <a:t>Lucht in de atmosfeer en de bodem</a:t>
            </a:r>
          </a:p>
          <a:p>
            <a:pPr algn="ctr"/>
            <a:endParaRPr lang="nl-NL" sz="2000" b="1" dirty="0"/>
          </a:p>
          <a:p>
            <a:pPr algn="ctr"/>
            <a:r>
              <a:rPr lang="nl-NL" sz="2000" dirty="0" smtClean="0"/>
              <a:t>Is er in de bodem ook fotosynthese?</a:t>
            </a:r>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212976"/>
            <a:ext cx="43053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284" y="5589240"/>
            <a:ext cx="41338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365" y="3212976"/>
            <a:ext cx="8293898" cy="3096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3628349"/>
            <a:ext cx="5824574" cy="211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105" y="2766336"/>
            <a:ext cx="8500480" cy="3442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530" y="2055114"/>
            <a:ext cx="7110805" cy="486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20114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700808"/>
            <a:ext cx="7200800" cy="4464496"/>
          </a:xfrm>
        </p:spPr>
        <p:txBody>
          <a:bodyPr>
            <a:normAutofit/>
          </a:bodyPr>
          <a:lstStyle/>
          <a:p>
            <a:pPr algn="ctr"/>
            <a:r>
              <a:rPr lang="nl-NL" sz="2000" b="1" dirty="0" smtClean="0"/>
              <a:t>Hangwater-, capillair- en grondwater</a:t>
            </a:r>
          </a:p>
          <a:p>
            <a:pPr algn="ctr"/>
            <a:endParaRPr lang="nl-NL" sz="2000" dirty="0" smtClean="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204864"/>
            <a:ext cx="5484919" cy="433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504232"/>
      </p:ext>
    </p:extLst>
  </p:cSld>
  <p:clrMapOvr>
    <a:masterClrMapping/>
  </p:clrMapOvr>
  <p:transition spd="slow">
    <p:cove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700808"/>
            <a:ext cx="7200800" cy="4464496"/>
          </a:xfrm>
        </p:spPr>
        <p:txBody>
          <a:bodyPr>
            <a:normAutofit/>
          </a:bodyPr>
          <a:lstStyle/>
          <a:p>
            <a:pPr algn="ctr"/>
            <a:r>
              <a:rPr lang="nl-NL" sz="2000" b="1" dirty="0" smtClean="0"/>
              <a:t>Ontwatering</a:t>
            </a:r>
          </a:p>
          <a:p>
            <a:pPr algn="ctr"/>
            <a:endParaRPr lang="nl-NL" sz="2000" dirty="0" smtClean="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276872"/>
            <a:ext cx="4421291"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484784"/>
            <a:ext cx="3369940" cy="510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581695"/>
            <a:ext cx="5866886" cy="419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05417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 en substraat</a:t>
            </a:r>
          </a:p>
        </p:txBody>
      </p:sp>
      <p:sp>
        <p:nvSpPr>
          <p:cNvPr id="3" name="Ondertitel 2"/>
          <p:cNvSpPr>
            <a:spLocks noGrp="1"/>
          </p:cNvSpPr>
          <p:nvPr>
            <p:ph type="subTitle" idx="1"/>
          </p:nvPr>
        </p:nvSpPr>
        <p:spPr>
          <a:xfrm>
            <a:off x="395536" y="1700808"/>
            <a:ext cx="7200800" cy="4464496"/>
          </a:xfrm>
        </p:spPr>
        <p:txBody>
          <a:bodyPr>
            <a:normAutofit/>
          </a:bodyPr>
          <a:lstStyle/>
          <a:p>
            <a:pPr algn="ctr"/>
            <a:r>
              <a:rPr lang="nl-NL" sz="2000" b="1" dirty="0" smtClean="0"/>
              <a:t>Wateraanvoer</a:t>
            </a:r>
          </a:p>
          <a:p>
            <a:pPr algn="ctr"/>
            <a:endParaRPr lang="nl-NL" sz="2000" dirty="0" smtClean="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327799"/>
            <a:ext cx="3888432" cy="432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5" y="160338"/>
            <a:ext cx="1971913" cy="1756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363604"/>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Soorten meststoffen</a:t>
            </a:r>
            <a:br>
              <a:rPr lang="nl-NL" sz="2700" i="1" dirty="0" smtClean="0"/>
            </a:br>
            <a:r>
              <a:rPr lang="nl-NL" sz="2700" i="1" dirty="0" smtClean="0"/>
              <a:t>Kunstmeststoffen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Films ter verduidelijking van het element stikstof (N)</a:t>
            </a:r>
          </a:p>
          <a:p>
            <a:pPr algn="ctr"/>
            <a:endParaRPr lang="nl-NL" sz="1600" dirty="0" smtClean="0"/>
          </a:p>
          <a:p>
            <a:pPr algn="ctr"/>
            <a:r>
              <a:rPr lang="nl-NL" sz="1600" dirty="0" smtClean="0">
                <a:hlinkClick r:id="rId3"/>
              </a:rPr>
              <a:t>Stikstofkringloop</a:t>
            </a:r>
            <a:endParaRPr lang="nl-NL" sz="1600" dirty="0"/>
          </a:p>
          <a:p>
            <a:pPr algn="ctr"/>
            <a:endParaRPr lang="nl-NL" sz="1600" dirty="0" smtClean="0"/>
          </a:p>
          <a:p>
            <a:pPr algn="ctr"/>
            <a:endParaRPr lang="nl-NL" sz="1600" dirty="0"/>
          </a:p>
          <a:p>
            <a:pPr algn="ctr"/>
            <a:r>
              <a:rPr lang="nl-NL" sz="1600" dirty="0" smtClean="0">
                <a:hlinkClick r:id="rId4"/>
              </a:rPr>
              <a:t>Nijntje eet een appel</a:t>
            </a: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spTree>
    <p:extLst>
      <p:ext uri="{BB962C8B-B14F-4D97-AF65-F5344CB8AC3E}">
        <p14:creationId xmlns:p14="http://schemas.microsoft.com/office/powerpoint/2010/main" val="4242836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Rustmoment ;)</a:t>
            </a:r>
          </a:p>
        </p:txBody>
      </p:sp>
      <p:sp>
        <p:nvSpPr>
          <p:cNvPr id="3" name="Ondertitel 2"/>
          <p:cNvSpPr>
            <a:spLocks noGrp="1"/>
          </p:cNvSpPr>
          <p:nvPr>
            <p:ph type="subTitle" idx="1"/>
          </p:nvPr>
        </p:nvSpPr>
        <p:spPr>
          <a:xfrm>
            <a:off x="323528" y="1556792"/>
            <a:ext cx="7128792" cy="4608512"/>
          </a:xfrm>
        </p:spPr>
        <p:txBody>
          <a:bodyPr>
            <a:normAutofit/>
          </a:bodyPr>
          <a:lstStyle/>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p:txBody>
      </p:sp>
      <p:pic>
        <p:nvPicPr>
          <p:cNvPr id="5" name="ubNF9QNEQLA?feature=player_detailpage"/>
          <p:cNvPicPr>
            <a:picLocks noRot="1" noChangeAspect="1"/>
          </p:cNvPicPr>
          <p:nvPr>
            <a:videoFile r:link="rId1"/>
          </p:nvPr>
        </p:nvPicPr>
        <p:blipFill>
          <a:blip r:embed="rId4"/>
          <a:stretch>
            <a:fillRect/>
          </a:stretch>
        </p:blipFill>
        <p:spPr>
          <a:xfrm>
            <a:off x="179512" y="1556792"/>
            <a:ext cx="7552839" cy="4248472"/>
          </a:xfrm>
          <a:prstGeom prst="rect">
            <a:avLst/>
          </a:prstGeom>
        </p:spPr>
      </p:pic>
    </p:spTree>
    <p:extLst>
      <p:ext uri="{BB962C8B-B14F-4D97-AF65-F5344CB8AC3E}">
        <p14:creationId xmlns:p14="http://schemas.microsoft.com/office/powerpoint/2010/main" val="3409856884"/>
      </p:ext>
    </p:extLst>
  </p:cSld>
  <p:clrMapOvr>
    <a:masterClrMapping/>
  </p:clrMapOvr>
  <p:transition spd="slow">
    <p:cove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30</a:t>
            </a:r>
            <a:br>
              <a:rPr lang="nl-NL" sz="2700" i="1" dirty="0" smtClean="0"/>
            </a:br>
            <a:r>
              <a:rPr lang="nl-NL" sz="2700" i="1" dirty="0" smtClean="0"/>
              <a:t>Stikstof in de bodem</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649" y="1599882"/>
            <a:ext cx="5217607" cy="4719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215437"/>
      </p:ext>
    </p:extLst>
  </p:cSld>
  <p:clrMapOvr>
    <a:masterClrMapping/>
  </p:clrMapOvr>
  <p:transition spd="slow">
    <p:cove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19702"/>
            <a:ext cx="6622504" cy="864095"/>
          </a:xfrm>
        </p:spPr>
        <p:txBody>
          <a:bodyPr>
            <a:normAutofit fontScale="90000"/>
          </a:bodyPr>
          <a:lstStyle/>
          <a:p>
            <a:pPr algn="ctr"/>
            <a:r>
              <a:rPr lang="nl-NL" sz="2700" i="1" dirty="0" smtClean="0"/>
              <a:t>Hoofdstuk 30</a:t>
            </a:r>
            <a:br>
              <a:rPr lang="nl-NL" sz="2700" i="1" dirty="0" smtClean="0"/>
            </a:br>
            <a:r>
              <a:rPr lang="nl-NL" sz="2700" i="1" dirty="0" smtClean="0"/>
              <a:t>Stikstof in de bodem</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84784"/>
            <a:ext cx="44767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5132" y="2348880"/>
            <a:ext cx="44291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438" y="3068960"/>
            <a:ext cx="450532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672" y="4365104"/>
            <a:ext cx="43053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587" y="5085184"/>
            <a:ext cx="6374143" cy="125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587" y="5040619"/>
            <a:ext cx="6321034" cy="181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7149" y="175040"/>
            <a:ext cx="5381017" cy="3640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7149" y="4078759"/>
            <a:ext cx="5205898"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506" y="2096512"/>
            <a:ext cx="79724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43092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fade">
                                      <p:cBhvr>
                                        <p:cTn id="21" dur="1000"/>
                                        <p:tgtEl>
                                          <p:spTgt spid="2053"/>
                                        </p:tgtEl>
                                      </p:cBhvr>
                                    </p:animEffect>
                                    <p:anim calcmode="lin" valueType="num">
                                      <p:cBhvr>
                                        <p:cTn id="22" dur="1000" fill="hold"/>
                                        <p:tgtEl>
                                          <p:spTgt spid="2053"/>
                                        </p:tgtEl>
                                        <p:attrNameLst>
                                          <p:attrName>ppt_x</p:attrName>
                                        </p:attrNameLst>
                                      </p:cBhvr>
                                      <p:tavLst>
                                        <p:tav tm="0">
                                          <p:val>
                                            <p:strVal val="#ppt_x"/>
                                          </p:val>
                                        </p:tav>
                                        <p:tav tm="100000">
                                          <p:val>
                                            <p:strVal val="#ppt_x"/>
                                          </p:val>
                                        </p:tav>
                                      </p:tavLst>
                                    </p:anim>
                                    <p:anim calcmode="lin" valueType="num">
                                      <p:cBhvr>
                                        <p:cTn id="23"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fade">
                                      <p:cBhvr>
                                        <p:cTn id="28" dur="1000"/>
                                        <p:tgtEl>
                                          <p:spTgt spid="2054"/>
                                        </p:tgtEl>
                                      </p:cBhvr>
                                    </p:animEffect>
                                    <p:anim calcmode="lin" valueType="num">
                                      <p:cBhvr>
                                        <p:cTn id="29" dur="1000" fill="hold"/>
                                        <p:tgtEl>
                                          <p:spTgt spid="2054"/>
                                        </p:tgtEl>
                                        <p:attrNameLst>
                                          <p:attrName>ppt_x</p:attrName>
                                        </p:attrNameLst>
                                      </p:cBhvr>
                                      <p:tavLst>
                                        <p:tav tm="0">
                                          <p:val>
                                            <p:strVal val="#ppt_x"/>
                                          </p:val>
                                        </p:tav>
                                        <p:tav tm="100000">
                                          <p:val>
                                            <p:strVal val="#ppt_x"/>
                                          </p:val>
                                        </p:tav>
                                      </p:tavLst>
                                    </p:anim>
                                    <p:anim calcmode="lin" valueType="num">
                                      <p:cBhvr>
                                        <p:cTn id="30"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000"/>
                                        <p:tgtEl>
                                          <p:spTgt spid="1026"/>
                                        </p:tgtEl>
                                      </p:cBhvr>
                                    </p:animEffect>
                                    <p:anim calcmode="lin" valueType="num">
                                      <p:cBhvr>
                                        <p:cTn id="36" dur="1000" fill="hold"/>
                                        <p:tgtEl>
                                          <p:spTgt spid="1026"/>
                                        </p:tgtEl>
                                        <p:attrNameLst>
                                          <p:attrName>ppt_x</p:attrName>
                                        </p:attrNameLst>
                                      </p:cBhvr>
                                      <p:tavLst>
                                        <p:tav tm="0">
                                          <p:val>
                                            <p:strVal val="#ppt_x"/>
                                          </p:val>
                                        </p:tav>
                                        <p:tav tm="100000">
                                          <p:val>
                                            <p:strVal val="#ppt_x"/>
                                          </p:val>
                                        </p:tav>
                                      </p:tavLst>
                                    </p:anim>
                                    <p:anim calcmode="lin" valueType="num">
                                      <p:cBhvr>
                                        <p:cTn id="3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fade">
                                      <p:cBhvr>
                                        <p:cTn id="42" dur="1000"/>
                                        <p:tgtEl>
                                          <p:spTgt spid="1027"/>
                                        </p:tgtEl>
                                      </p:cBhvr>
                                    </p:animEffect>
                                    <p:anim calcmode="lin" valueType="num">
                                      <p:cBhvr>
                                        <p:cTn id="43" dur="1000" fill="hold"/>
                                        <p:tgtEl>
                                          <p:spTgt spid="1027"/>
                                        </p:tgtEl>
                                        <p:attrNameLst>
                                          <p:attrName>ppt_x</p:attrName>
                                        </p:attrNameLst>
                                      </p:cBhvr>
                                      <p:tavLst>
                                        <p:tav tm="0">
                                          <p:val>
                                            <p:strVal val="#ppt_x"/>
                                          </p:val>
                                        </p:tav>
                                        <p:tav tm="100000">
                                          <p:val>
                                            <p:strVal val="#ppt_x"/>
                                          </p:val>
                                        </p:tav>
                                      </p:tavLst>
                                    </p:anim>
                                    <p:anim calcmode="lin" valueType="num">
                                      <p:cBhvr>
                                        <p:cTn id="4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1000"/>
                                        <p:tgtEl>
                                          <p:spTgt spid="1028"/>
                                        </p:tgtEl>
                                      </p:cBhvr>
                                    </p:animEffect>
                                    <p:anim calcmode="lin" valueType="num">
                                      <p:cBhvr>
                                        <p:cTn id="50" dur="1000" fill="hold"/>
                                        <p:tgtEl>
                                          <p:spTgt spid="1028"/>
                                        </p:tgtEl>
                                        <p:attrNameLst>
                                          <p:attrName>ppt_x</p:attrName>
                                        </p:attrNameLst>
                                      </p:cBhvr>
                                      <p:tavLst>
                                        <p:tav tm="0">
                                          <p:val>
                                            <p:strVal val="#ppt_x"/>
                                          </p:val>
                                        </p:tav>
                                        <p:tav tm="100000">
                                          <p:val>
                                            <p:strVal val="#ppt_x"/>
                                          </p:val>
                                        </p:tav>
                                      </p:tavLst>
                                    </p:anim>
                                    <p:anim calcmode="lin" valueType="num">
                                      <p:cBhvr>
                                        <p:cTn id="5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29"/>
                                        </p:tgtEl>
                                        <p:attrNameLst>
                                          <p:attrName>style.visibility</p:attrName>
                                        </p:attrNameLst>
                                      </p:cBhvr>
                                      <p:to>
                                        <p:strVal val="visible"/>
                                      </p:to>
                                    </p:set>
                                    <p:animEffect transition="in" filter="fade">
                                      <p:cBhvr>
                                        <p:cTn id="56" dur="1000"/>
                                        <p:tgtEl>
                                          <p:spTgt spid="1029"/>
                                        </p:tgtEl>
                                      </p:cBhvr>
                                    </p:animEffect>
                                    <p:anim calcmode="lin" valueType="num">
                                      <p:cBhvr>
                                        <p:cTn id="57" dur="1000" fill="hold"/>
                                        <p:tgtEl>
                                          <p:spTgt spid="1029"/>
                                        </p:tgtEl>
                                        <p:attrNameLst>
                                          <p:attrName>ppt_x</p:attrName>
                                        </p:attrNameLst>
                                      </p:cBhvr>
                                      <p:tavLst>
                                        <p:tav tm="0">
                                          <p:val>
                                            <p:strVal val="#ppt_x"/>
                                          </p:val>
                                        </p:tav>
                                        <p:tav tm="100000">
                                          <p:val>
                                            <p:strVal val="#ppt_x"/>
                                          </p:val>
                                        </p:tav>
                                      </p:tavLst>
                                    </p:anim>
                                    <p:anim calcmode="lin" valueType="num">
                                      <p:cBhvr>
                                        <p:cTn id="58"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fade">
                                      <p:cBhvr>
                                        <p:cTn id="63" dur="1000"/>
                                        <p:tgtEl>
                                          <p:spTgt spid="1030"/>
                                        </p:tgtEl>
                                      </p:cBhvr>
                                    </p:animEffect>
                                    <p:anim calcmode="lin" valueType="num">
                                      <p:cBhvr>
                                        <p:cTn id="64" dur="1000" fill="hold"/>
                                        <p:tgtEl>
                                          <p:spTgt spid="1030"/>
                                        </p:tgtEl>
                                        <p:attrNameLst>
                                          <p:attrName>ppt_x</p:attrName>
                                        </p:attrNameLst>
                                      </p:cBhvr>
                                      <p:tavLst>
                                        <p:tav tm="0">
                                          <p:val>
                                            <p:strVal val="#ppt_x"/>
                                          </p:val>
                                        </p:tav>
                                        <p:tav tm="100000">
                                          <p:val>
                                            <p:strVal val="#ppt_x"/>
                                          </p:val>
                                        </p:tav>
                                      </p:tavLst>
                                    </p:anim>
                                    <p:anim calcmode="lin" valueType="num">
                                      <p:cBhvr>
                                        <p:cTn id="65"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30</a:t>
            </a:r>
            <a:br>
              <a:rPr lang="nl-NL" sz="2700" i="1" dirty="0" smtClean="0"/>
            </a:br>
            <a:r>
              <a:rPr lang="nl-NL" sz="2700" i="1" dirty="0" smtClean="0"/>
              <a:t>Stikstof in de bodem</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079" y="1545612"/>
            <a:ext cx="45243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080" y="2420888"/>
            <a:ext cx="452437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1011" y="3832870"/>
            <a:ext cx="456247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6804248" y="2002006"/>
            <a:ext cx="1485429" cy="369332"/>
          </a:xfrm>
          <a:prstGeom prst="rect">
            <a:avLst/>
          </a:prstGeom>
          <a:noFill/>
        </p:spPr>
        <p:txBody>
          <a:bodyPr wrap="square" rtlCol="0">
            <a:spAutoFit/>
          </a:bodyPr>
          <a:lstStyle/>
          <a:p>
            <a:r>
              <a:rPr lang="nl-NL" dirty="0" smtClean="0"/>
              <a:t>Stikstof N</a:t>
            </a:r>
            <a:endParaRPr lang="nl-NL" dirty="0"/>
          </a:p>
        </p:txBody>
      </p:sp>
      <p:sp>
        <p:nvSpPr>
          <p:cNvPr id="6" name="Tekstvak 5"/>
          <p:cNvSpPr txBox="1"/>
          <p:nvPr/>
        </p:nvSpPr>
        <p:spPr>
          <a:xfrm>
            <a:off x="6804249" y="5318770"/>
            <a:ext cx="1008112" cy="369332"/>
          </a:xfrm>
          <a:prstGeom prst="rect">
            <a:avLst/>
          </a:prstGeom>
          <a:noFill/>
        </p:spPr>
        <p:txBody>
          <a:bodyPr wrap="square" rtlCol="0">
            <a:spAutoFit/>
          </a:bodyPr>
          <a:lstStyle/>
          <a:p>
            <a:r>
              <a:rPr lang="nl-NL" dirty="0" smtClean="0"/>
              <a:t>nitraat</a:t>
            </a:r>
            <a:endParaRPr lang="nl-NL" dirty="0"/>
          </a:p>
        </p:txBody>
      </p:sp>
    </p:spTree>
    <p:extLst>
      <p:ext uri="{BB962C8B-B14F-4D97-AF65-F5344CB8AC3E}">
        <p14:creationId xmlns:p14="http://schemas.microsoft.com/office/powerpoint/2010/main" val="6405680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fade">
                                      <p:cBhvr>
                                        <p:cTn id="21" dur="1000"/>
                                        <p:tgtEl>
                                          <p:spTgt spid="3075"/>
                                        </p:tgtEl>
                                      </p:cBhvr>
                                    </p:animEffect>
                                    <p:anim calcmode="lin" valueType="num">
                                      <p:cBhvr>
                                        <p:cTn id="22" dur="1000" fill="hold"/>
                                        <p:tgtEl>
                                          <p:spTgt spid="3075"/>
                                        </p:tgtEl>
                                        <p:attrNameLst>
                                          <p:attrName>ppt_x</p:attrName>
                                        </p:attrNameLst>
                                      </p:cBhvr>
                                      <p:tavLst>
                                        <p:tav tm="0">
                                          <p:val>
                                            <p:strVal val="#ppt_x"/>
                                          </p:val>
                                        </p:tav>
                                        <p:tav tm="100000">
                                          <p:val>
                                            <p:strVal val="#ppt_x"/>
                                          </p:val>
                                        </p:tav>
                                      </p:tavLst>
                                    </p:anim>
                                    <p:anim calcmode="lin" valueType="num">
                                      <p:cBhvr>
                                        <p:cTn id="23"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fade">
                                      <p:cBhvr>
                                        <p:cTn id="28" dur="1000"/>
                                        <p:tgtEl>
                                          <p:spTgt spid="3076"/>
                                        </p:tgtEl>
                                      </p:cBhvr>
                                    </p:animEffect>
                                    <p:anim calcmode="lin" valueType="num">
                                      <p:cBhvr>
                                        <p:cTn id="29" dur="1000" fill="hold"/>
                                        <p:tgtEl>
                                          <p:spTgt spid="3076"/>
                                        </p:tgtEl>
                                        <p:attrNameLst>
                                          <p:attrName>ppt_x</p:attrName>
                                        </p:attrNameLst>
                                      </p:cBhvr>
                                      <p:tavLst>
                                        <p:tav tm="0">
                                          <p:val>
                                            <p:strVal val="#ppt_x"/>
                                          </p:val>
                                        </p:tav>
                                        <p:tav tm="100000">
                                          <p:val>
                                            <p:strVal val="#ppt_x"/>
                                          </p:val>
                                        </p:tav>
                                      </p:tavLst>
                                    </p:anim>
                                    <p:anim calcmode="lin" valueType="num">
                                      <p:cBhvr>
                                        <p:cTn id="30"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30</a:t>
            </a:r>
            <a:br>
              <a:rPr lang="nl-NL" sz="2700" i="1" dirty="0" smtClean="0"/>
            </a:br>
            <a:r>
              <a:rPr lang="nl-NL" sz="2700" i="1" dirty="0" smtClean="0"/>
              <a:t>Stikstof in de bodem</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412776"/>
            <a:ext cx="452437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9845" y="4725144"/>
            <a:ext cx="44958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Vermenigvuldigen 4"/>
          <p:cNvSpPr/>
          <p:nvPr/>
        </p:nvSpPr>
        <p:spPr>
          <a:xfrm>
            <a:off x="1944937" y="3212976"/>
            <a:ext cx="360040" cy="28803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9546" y="3789040"/>
            <a:ext cx="2746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1944937" y="6165304"/>
            <a:ext cx="3707183" cy="369332"/>
          </a:xfrm>
          <a:prstGeom prst="rect">
            <a:avLst/>
          </a:prstGeom>
          <a:noFill/>
        </p:spPr>
        <p:txBody>
          <a:bodyPr wrap="square" rtlCol="0">
            <a:spAutoFit/>
          </a:bodyPr>
          <a:lstStyle/>
          <a:p>
            <a:r>
              <a:rPr lang="nl-NL" dirty="0" smtClean="0"/>
              <a:t>Dan zal het vervluchtigen</a:t>
            </a:r>
            <a:endParaRPr lang="nl-NL" dirty="0"/>
          </a:p>
        </p:txBody>
      </p:sp>
    </p:spTree>
    <p:extLst>
      <p:ext uri="{BB962C8B-B14F-4D97-AF65-F5344CB8AC3E}">
        <p14:creationId xmlns:p14="http://schemas.microsoft.com/office/powerpoint/2010/main" val="15158508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9"/>
                                        </p:tgtEl>
                                        <p:attrNameLst>
                                          <p:attrName>style.visibility</p:attrName>
                                        </p:attrNameLst>
                                      </p:cBhvr>
                                      <p:to>
                                        <p:strVal val="visible"/>
                                      </p:to>
                                    </p:set>
                                    <p:animEffect transition="in" filter="fade">
                                      <p:cBhvr>
                                        <p:cTn id="21" dur="1000"/>
                                        <p:tgtEl>
                                          <p:spTgt spid="4099"/>
                                        </p:tgtEl>
                                      </p:cBhvr>
                                    </p:animEffect>
                                    <p:anim calcmode="lin" valueType="num">
                                      <p:cBhvr>
                                        <p:cTn id="22" dur="1000" fill="hold"/>
                                        <p:tgtEl>
                                          <p:spTgt spid="4099"/>
                                        </p:tgtEl>
                                        <p:attrNameLst>
                                          <p:attrName>ppt_x</p:attrName>
                                        </p:attrNameLst>
                                      </p:cBhvr>
                                      <p:tavLst>
                                        <p:tav tm="0">
                                          <p:val>
                                            <p:strVal val="#ppt_x"/>
                                          </p:val>
                                        </p:tav>
                                        <p:tav tm="100000">
                                          <p:val>
                                            <p:strVal val="#ppt_x"/>
                                          </p:val>
                                        </p:tav>
                                      </p:tavLst>
                                    </p:anim>
                                    <p:anim calcmode="lin" valueType="num">
                                      <p:cBhvr>
                                        <p:cTn id="23"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30</a:t>
            </a:r>
            <a:br>
              <a:rPr lang="nl-NL" sz="2700" i="1" dirty="0" smtClean="0"/>
            </a:br>
            <a:r>
              <a:rPr lang="nl-NL" sz="2700" i="1" dirty="0" smtClean="0"/>
              <a:t>Stikstof in de bodem</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484784"/>
            <a:ext cx="40386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149080"/>
            <a:ext cx="45339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540180"/>
            <a:ext cx="2746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771" y="1990303"/>
            <a:ext cx="877252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3849" y="4896792"/>
            <a:ext cx="2746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9922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1000"/>
                                        <p:tgtEl>
                                          <p:spTgt spid="3076"/>
                                        </p:tgtEl>
                                      </p:cBhvr>
                                    </p:animEffect>
                                    <p:anim calcmode="lin" valueType="num">
                                      <p:cBhvr>
                                        <p:cTn id="15" dur="1000" fill="hold"/>
                                        <p:tgtEl>
                                          <p:spTgt spid="3076"/>
                                        </p:tgtEl>
                                        <p:attrNameLst>
                                          <p:attrName>ppt_x</p:attrName>
                                        </p:attrNameLst>
                                      </p:cBhvr>
                                      <p:tavLst>
                                        <p:tav tm="0">
                                          <p:val>
                                            <p:strVal val="#ppt_x"/>
                                          </p:val>
                                        </p:tav>
                                        <p:tav tm="100000">
                                          <p:val>
                                            <p:strVal val="#ppt_x"/>
                                          </p:val>
                                        </p:tav>
                                      </p:tavLst>
                                    </p:anim>
                                    <p:anim calcmode="lin" valueType="num">
                                      <p:cBhvr>
                                        <p:cTn id="1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3"/>
                                        </p:tgtEl>
                                        <p:attrNameLst>
                                          <p:attrName>style.visibility</p:attrName>
                                        </p:attrNameLst>
                                      </p:cBhvr>
                                      <p:to>
                                        <p:strVal val="visible"/>
                                      </p:to>
                                    </p:set>
                                    <p:animEffect transition="in" filter="fade">
                                      <p:cBhvr>
                                        <p:cTn id="21" dur="1000"/>
                                        <p:tgtEl>
                                          <p:spTgt spid="5123"/>
                                        </p:tgtEl>
                                      </p:cBhvr>
                                    </p:animEffect>
                                    <p:anim calcmode="lin" valueType="num">
                                      <p:cBhvr>
                                        <p:cTn id="22" dur="1000" fill="hold"/>
                                        <p:tgtEl>
                                          <p:spTgt spid="5123"/>
                                        </p:tgtEl>
                                        <p:attrNameLst>
                                          <p:attrName>ppt_x</p:attrName>
                                        </p:attrNameLst>
                                      </p:cBhvr>
                                      <p:tavLst>
                                        <p:tav tm="0">
                                          <p:val>
                                            <p:strVal val="#ppt_x"/>
                                          </p:val>
                                        </p:tav>
                                        <p:tav tm="100000">
                                          <p:val>
                                            <p:strVal val="#ppt_x"/>
                                          </p:val>
                                        </p:tav>
                                      </p:tavLst>
                                    </p:anim>
                                    <p:anim calcmode="lin" valueType="num">
                                      <p:cBhvr>
                                        <p:cTn id="23"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7"/>
                                        </p:tgtEl>
                                        <p:attrNameLst>
                                          <p:attrName>style.visibility</p:attrName>
                                        </p:attrNameLst>
                                      </p:cBhvr>
                                      <p:to>
                                        <p:strVal val="visible"/>
                                      </p:to>
                                    </p:set>
                                    <p:animEffect transition="in" filter="fade">
                                      <p:cBhvr>
                                        <p:cTn id="28" dur="1000"/>
                                        <p:tgtEl>
                                          <p:spTgt spid="3077"/>
                                        </p:tgtEl>
                                      </p:cBhvr>
                                    </p:animEffect>
                                    <p:anim calcmode="lin" valueType="num">
                                      <p:cBhvr>
                                        <p:cTn id="29" dur="1000" fill="hold"/>
                                        <p:tgtEl>
                                          <p:spTgt spid="3077"/>
                                        </p:tgtEl>
                                        <p:attrNameLst>
                                          <p:attrName>ppt_x</p:attrName>
                                        </p:attrNameLst>
                                      </p:cBhvr>
                                      <p:tavLst>
                                        <p:tav tm="0">
                                          <p:val>
                                            <p:strVal val="#ppt_x"/>
                                          </p:val>
                                        </p:tav>
                                        <p:tav tm="100000">
                                          <p:val>
                                            <p:strVal val="#ppt_x"/>
                                          </p:val>
                                        </p:tav>
                                      </p:tavLst>
                                    </p:anim>
                                    <p:anim calcmode="lin" valueType="num">
                                      <p:cBhvr>
                                        <p:cTn id="30"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30</a:t>
            </a:r>
            <a:br>
              <a:rPr lang="nl-NL" sz="2700" i="1" dirty="0" smtClean="0"/>
            </a:br>
            <a:r>
              <a:rPr lang="nl-NL" sz="2700" i="1" dirty="0" smtClean="0"/>
              <a:t>Stikstof in de bodem</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556792"/>
            <a:ext cx="427672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3698603"/>
            <a:ext cx="2746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8063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30</a:t>
            </a:r>
            <a:br>
              <a:rPr lang="nl-NL" sz="2700" i="1" dirty="0" smtClean="0"/>
            </a:br>
            <a:r>
              <a:rPr lang="nl-NL" sz="2700" i="1" dirty="0" smtClean="0"/>
              <a:t>Stikstof in de bodem</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210" y="1628800"/>
            <a:ext cx="497205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240" y="620688"/>
            <a:ext cx="4717990" cy="5940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4149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31</a:t>
            </a:r>
            <a:br>
              <a:rPr lang="nl-NL" sz="2700" i="1" dirty="0" smtClean="0"/>
            </a:br>
            <a:r>
              <a:rPr lang="nl-NL" sz="2700" i="1" dirty="0" smtClean="0"/>
              <a:t>Fosfaat in de bodem</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628800"/>
            <a:ext cx="47053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3212976"/>
            <a:ext cx="44577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658" y="4869160"/>
            <a:ext cx="44196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7030" y="2760537"/>
            <a:ext cx="3059817" cy="156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0966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fade">
                                      <p:cBhvr>
                                        <p:cTn id="14" dur="1000"/>
                                        <p:tgtEl>
                                          <p:spTgt spid="8195"/>
                                        </p:tgtEl>
                                      </p:cBhvr>
                                    </p:animEffect>
                                    <p:anim calcmode="lin" valueType="num">
                                      <p:cBhvr>
                                        <p:cTn id="15" dur="1000" fill="hold"/>
                                        <p:tgtEl>
                                          <p:spTgt spid="8195"/>
                                        </p:tgtEl>
                                        <p:attrNameLst>
                                          <p:attrName>ppt_x</p:attrName>
                                        </p:attrNameLst>
                                      </p:cBhvr>
                                      <p:tavLst>
                                        <p:tav tm="0">
                                          <p:val>
                                            <p:strVal val="#ppt_x"/>
                                          </p:val>
                                        </p:tav>
                                        <p:tav tm="100000">
                                          <p:val>
                                            <p:strVal val="#ppt_x"/>
                                          </p:val>
                                        </p:tav>
                                      </p:tavLst>
                                    </p:anim>
                                    <p:anim calcmode="lin" valueType="num">
                                      <p:cBhvr>
                                        <p:cTn id="16"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6"/>
                                        </p:tgtEl>
                                        <p:attrNameLst>
                                          <p:attrName>style.visibility</p:attrName>
                                        </p:attrNameLst>
                                      </p:cBhvr>
                                      <p:to>
                                        <p:strVal val="visible"/>
                                      </p:to>
                                    </p:set>
                                    <p:animEffect transition="in" filter="fade">
                                      <p:cBhvr>
                                        <p:cTn id="21" dur="1000"/>
                                        <p:tgtEl>
                                          <p:spTgt spid="8196"/>
                                        </p:tgtEl>
                                      </p:cBhvr>
                                    </p:animEffect>
                                    <p:anim calcmode="lin" valueType="num">
                                      <p:cBhvr>
                                        <p:cTn id="22" dur="1000" fill="hold"/>
                                        <p:tgtEl>
                                          <p:spTgt spid="8196"/>
                                        </p:tgtEl>
                                        <p:attrNameLst>
                                          <p:attrName>ppt_x</p:attrName>
                                        </p:attrNameLst>
                                      </p:cBhvr>
                                      <p:tavLst>
                                        <p:tav tm="0">
                                          <p:val>
                                            <p:strVal val="#ppt_x"/>
                                          </p:val>
                                        </p:tav>
                                        <p:tav tm="100000">
                                          <p:val>
                                            <p:strVal val="#ppt_x"/>
                                          </p:val>
                                        </p:tav>
                                      </p:tavLst>
                                    </p:anim>
                                    <p:anim calcmode="lin" valueType="num">
                                      <p:cBhvr>
                                        <p:cTn id="23"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46"/>
                                        </p:tgtEl>
                                        <p:attrNameLst>
                                          <p:attrName>style.visibility</p:attrName>
                                        </p:attrNameLst>
                                      </p:cBhvr>
                                      <p:to>
                                        <p:strVal val="visible"/>
                                      </p:to>
                                    </p:set>
                                    <p:animEffect transition="in" filter="fade">
                                      <p:cBhvr>
                                        <p:cTn id="28" dur="1000"/>
                                        <p:tgtEl>
                                          <p:spTgt spid="6146"/>
                                        </p:tgtEl>
                                      </p:cBhvr>
                                    </p:animEffect>
                                    <p:anim calcmode="lin" valueType="num">
                                      <p:cBhvr>
                                        <p:cTn id="29" dur="1000" fill="hold"/>
                                        <p:tgtEl>
                                          <p:spTgt spid="6146"/>
                                        </p:tgtEl>
                                        <p:attrNameLst>
                                          <p:attrName>ppt_x</p:attrName>
                                        </p:attrNameLst>
                                      </p:cBhvr>
                                      <p:tavLst>
                                        <p:tav tm="0">
                                          <p:val>
                                            <p:strVal val="#ppt_x"/>
                                          </p:val>
                                        </p:tav>
                                        <p:tav tm="100000">
                                          <p:val>
                                            <p:strVal val="#ppt_x"/>
                                          </p:val>
                                        </p:tav>
                                      </p:tavLst>
                                    </p:anim>
                                    <p:anim calcmode="lin" valueType="num">
                                      <p:cBhvr>
                                        <p:cTn id="30"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31</a:t>
            </a:r>
            <a:br>
              <a:rPr lang="nl-NL" sz="2700" i="1" dirty="0" smtClean="0"/>
            </a:br>
            <a:r>
              <a:rPr lang="nl-NL" sz="2700" i="1" dirty="0" smtClean="0"/>
              <a:t>Fosfaat in de bodem</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206" y="1484784"/>
            <a:ext cx="5090765"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6206" y="4869160"/>
            <a:ext cx="478155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754" y="6276951"/>
            <a:ext cx="2068433" cy="497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36671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Soorten meststoffen</a:t>
            </a:r>
            <a:br>
              <a:rPr lang="nl-NL" sz="2700" i="1" dirty="0" smtClean="0"/>
            </a:br>
            <a:r>
              <a:rPr lang="nl-NL" sz="2700" i="1" dirty="0" smtClean="0"/>
              <a:t>Kunstmeststoffen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De kalium- magnesium- en sporenelementmeststoffen worden gemaakt uit natuurproducten met behulp van zuiveringsprocessen. </a:t>
            </a:r>
          </a:p>
          <a:p>
            <a:pPr algn="ctr"/>
            <a:endParaRPr lang="nl-NL" sz="1600" dirty="0"/>
          </a:p>
          <a:p>
            <a:pPr algn="ctr"/>
            <a:r>
              <a:rPr lang="nl-NL" sz="1600" dirty="0" smtClean="0"/>
              <a:t>De fosfaatmeststoffen ontstaan door inwerking van zuren op natuurfosfaat. De kalkmeststoffen zijn gemalen en gezeefde natuurproducten.</a:t>
            </a:r>
            <a:endParaRPr lang="nl-NL" sz="1600" dirty="0"/>
          </a:p>
          <a:p>
            <a:pPr algn="ctr"/>
            <a:endParaRPr lang="nl-NL" sz="1600" dirty="0" smtClean="0"/>
          </a:p>
          <a:p>
            <a:pPr algn="ctr"/>
            <a:endParaRPr lang="nl-NL" sz="1600" dirty="0"/>
          </a:p>
          <a:p>
            <a:pPr algn="ctr"/>
            <a:r>
              <a:rPr lang="nl-NL" sz="1600" dirty="0" smtClean="0"/>
              <a:t>Van urine stikstof en fosfaat maken 1. </a:t>
            </a:r>
            <a:r>
              <a:rPr lang="nl-NL" sz="1600" dirty="0" smtClean="0">
                <a:hlinkClick r:id="rId3"/>
              </a:rPr>
              <a:t>RTV Drenthe</a:t>
            </a:r>
            <a:r>
              <a:rPr lang="nl-NL" sz="1600" dirty="0" smtClean="0"/>
              <a:t> 2. </a:t>
            </a:r>
            <a:r>
              <a:rPr lang="nl-NL" sz="1600" dirty="0" smtClean="0">
                <a:hlinkClick r:id="rId4"/>
              </a:rPr>
              <a:t>NOS journaal</a:t>
            </a:r>
            <a:endParaRPr lang="nl-NL" sz="1600" dirty="0" smtClean="0"/>
          </a:p>
          <a:p>
            <a:pPr algn="ctr"/>
            <a:endParaRPr lang="nl-NL" sz="1600" dirty="0"/>
          </a:p>
          <a:p>
            <a:pPr algn="ctr"/>
            <a:r>
              <a:rPr lang="nl-NL" sz="1600" dirty="0" smtClean="0"/>
              <a:t>Opdracht: </a:t>
            </a:r>
          </a:p>
          <a:p>
            <a:pPr algn="ctr"/>
            <a:r>
              <a:rPr lang="nl-NL" sz="1600" b="1" dirty="0" smtClean="0"/>
              <a:t>Niveau 2 </a:t>
            </a:r>
            <a:r>
              <a:rPr lang="nl-NL" sz="1600" dirty="0" smtClean="0">
                <a:hlinkClick r:id="rId5"/>
              </a:rPr>
              <a:t>maakt les 3 Milieu en wetgeving.</a:t>
            </a:r>
            <a:endParaRPr lang="nl-NL" sz="1600" dirty="0" smtClean="0"/>
          </a:p>
          <a:p>
            <a:pPr algn="ctr"/>
            <a:r>
              <a:rPr lang="nl-NL" sz="1600" b="1" dirty="0" smtClean="0"/>
              <a:t>Niveau 3&amp;4 </a:t>
            </a:r>
            <a:r>
              <a:rPr lang="nl-NL" sz="1600" dirty="0" smtClean="0">
                <a:hlinkClick r:id="rId6"/>
              </a:rPr>
              <a:t>maakt hoofdstuk 2 van het boek meststoffen</a:t>
            </a:r>
            <a:endParaRPr lang="nl-NL" sz="1600" dirty="0" smtClean="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spTree>
    <p:extLst>
      <p:ext uri="{BB962C8B-B14F-4D97-AF65-F5344CB8AC3E}">
        <p14:creationId xmlns:p14="http://schemas.microsoft.com/office/powerpoint/2010/main" val="1505591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31</a:t>
            </a:r>
            <a:br>
              <a:rPr lang="nl-NL" sz="2700" i="1" dirty="0" smtClean="0"/>
            </a:br>
            <a:r>
              <a:rPr lang="nl-NL" sz="2700" i="1" dirty="0" smtClean="0"/>
              <a:t>Fosfaat in de bodem</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556792"/>
            <a:ext cx="518791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429000"/>
            <a:ext cx="5187914" cy="1881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5454956"/>
            <a:ext cx="1697732" cy="791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2411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3"/>
                                        </p:tgtEl>
                                        <p:attrNameLst>
                                          <p:attrName>style.visibility</p:attrName>
                                        </p:attrNameLst>
                                      </p:cBhvr>
                                      <p:to>
                                        <p:strVal val="visible"/>
                                      </p:to>
                                    </p:set>
                                    <p:animEffect transition="in" filter="fade">
                                      <p:cBhvr>
                                        <p:cTn id="14" dur="1000"/>
                                        <p:tgtEl>
                                          <p:spTgt spid="10243"/>
                                        </p:tgtEl>
                                      </p:cBhvr>
                                    </p:animEffect>
                                    <p:anim calcmode="lin" valueType="num">
                                      <p:cBhvr>
                                        <p:cTn id="15" dur="1000" fill="hold"/>
                                        <p:tgtEl>
                                          <p:spTgt spid="10243"/>
                                        </p:tgtEl>
                                        <p:attrNameLst>
                                          <p:attrName>ppt_x</p:attrName>
                                        </p:attrNameLst>
                                      </p:cBhvr>
                                      <p:tavLst>
                                        <p:tav tm="0">
                                          <p:val>
                                            <p:strVal val="#ppt_x"/>
                                          </p:val>
                                        </p:tav>
                                        <p:tav tm="100000">
                                          <p:val>
                                            <p:strVal val="#ppt_x"/>
                                          </p:val>
                                        </p:tav>
                                      </p:tavLst>
                                    </p:anim>
                                    <p:anim calcmode="lin" valueType="num">
                                      <p:cBhvr>
                                        <p:cTn id="16"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fade">
                                      <p:cBhvr>
                                        <p:cTn id="21" dur="1000"/>
                                        <p:tgtEl>
                                          <p:spTgt spid="8194"/>
                                        </p:tgtEl>
                                      </p:cBhvr>
                                    </p:animEffect>
                                    <p:anim calcmode="lin" valueType="num">
                                      <p:cBhvr>
                                        <p:cTn id="22" dur="1000" fill="hold"/>
                                        <p:tgtEl>
                                          <p:spTgt spid="8194"/>
                                        </p:tgtEl>
                                        <p:attrNameLst>
                                          <p:attrName>ppt_x</p:attrName>
                                        </p:attrNameLst>
                                      </p:cBhvr>
                                      <p:tavLst>
                                        <p:tav tm="0">
                                          <p:val>
                                            <p:strVal val="#ppt_x"/>
                                          </p:val>
                                        </p:tav>
                                        <p:tav tm="100000">
                                          <p:val>
                                            <p:strVal val="#ppt_x"/>
                                          </p:val>
                                        </p:tav>
                                      </p:tavLst>
                                    </p:anim>
                                    <p:anim calcmode="lin" valueType="num">
                                      <p:cBhvr>
                                        <p:cTn id="23"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31</a:t>
            </a:r>
            <a:br>
              <a:rPr lang="nl-NL" sz="2700" i="1" dirty="0" smtClean="0"/>
            </a:br>
            <a:r>
              <a:rPr lang="nl-NL" sz="2700" i="1" dirty="0" smtClean="0"/>
              <a:t>Fosfaat in de bodem</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628800"/>
            <a:ext cx="5862081" cy="2014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151" y="3897853"/>
            <a:ext cx="5847561" cy="2959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8722" y="2711838"/>
            <a:ext cx="2932109" cy="67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1104" y="6093296"/>
            <a:ext cx="3539453" cy="640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82727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7"/>
                                        </p:tgtEl>
                                        <p:attrNameLst>
                                          <p:attrName>style.visibility</p:attrName>
                                        </p:attrNameLst>
                                      </p:cBhvr>
                                      <p:to>
                                        <p:strVal val="visible"/>
                                      </p:to>
                                    </p:set>
                                    <p:animEffect transition="in" filter="fade">
                                      <p:cBhvr>
                                        <p:cTn id="21" dur="1000"/>
                                        <p:tgtEl>
                                          <p:spTgt spid="11267"/>
                                        </p:tgtEl>
                                      </p:cBhvr>
                                    </p:animEffect>
                                    <p:anim calcmode="lin" valueType="num">
                                      <p:cBhvr>
                                        <p:cTn id="22" dur="1000" fill="hold"/>
                                        <p:tgtEl>
                                          <p:spTgt spid="11267"/>
                                        </p:tgtEl>
                                        <p:attrNameLst>
                                          <p:attrName>ppt_x</p:attrName>
                                        </p:attrNameLst>
                                      </p:cBhvr>
                                      <p:tavLst>
                                        <p:tav tm="0">
                                          <p:val>
                                            <p:strVal val="#ppt_x"/>
                                          </p:val>
                                        </p:tav>
                                        <p:tav tm="100000">
                                          <p:val>
                                            <p:strVal val="#ppt_x"/>
                                          </p:val>
                                        </p:tav>
                                      </p:tavLst>
                                    </p:anim>
                                    <p:anim calcmode="lin" valueType="num">
                                      <p:cBhvr>
                                        <p:cTn id="23"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19"/>
                                        </p:tgtEl>
                                        <p:attrNameLst>
                                          <p:attrName>style.visibility</p:attrName>
                                        </p:attrNameLst>
                                      </p:cBhvr>
                                      <p:to>
                                        <p:strVal val="visible"/>
                                      </p:to>
                                    </p:set>
                                    <p:animEffect transition="in" filter="fade">
                                      <p:cBhvr>
                                        <p:cTn id="28" dur="1000"/>
                                        <p:tgtEl>
                                          <p:spTgt spid="9219"/>
                                        </p:tgtEl>
                                      </p:cBhvr>
                                    </p:animEffect>
                                    <p:anim calcmode="lin" valueType="num">
                                      <p:cBhvr>
                                        <p:cTn id="29" dur="1000" fill="hold"/>
                                        <p:tgtEl>
                                          <p:spTgt spid="9219"/>
                                        </p:tgtEl>
                                        <p:attrNameLst>
                                          <p:attrName>ppt_x</p:attrName>
                                        </p:attrNameLst>
                                      </p:cBhvr>
                                      <p:tavLst>
                                        <p:tav tm="0">
                                          <p:val>
                                            <p:strVal val="#ppt_x"/>
                                          </p:val>
                                        </p:tav>
                                        <p:tav tm="100000">
                                          <p:val>
                                            <p:strVal val="#ppt_x"/>
                                          </p:val>
                                        </p:tav>
                                      </p:tavLst>
                                    </p:anim>
                                    <p:anim calcmode="lin" valueType="num">
                                      <p:cBhvr>
                                        <p:cTn id="30"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31</a:t>
            </a:r>
            <a:br>
              <a:rPr lang="nl-NL" sz="2700" i="1" dirty="0" smtClean="0"/>
            </a:br>
            <a:r>
              <a:rPr lang="nl-NL" sz="2700" i="1" dirty="0" smtClean="0"/>
              <a:t>Fosfaat in de bodem</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556792"/>
            <a:ext cx="5449609" cy="319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5085184"/>
            <a:ext cx="2050034" cy="433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1147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31</a:t>
            </a:r>
            <a:br>
              <a:rPr lang="nl-NL" sz="2700" i="1" dirty="0" smtClean="0"/>
            </a:br>
            <a:r>
              <a:rPr lang="nl-NL" sz="2700" i="1" dirty="0" smtClean="0"/>
              <a:t>Fosfaat in de bodem</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556792"/>
            <a:ext cx="5542089" cy="2447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5" y="4281488"/>
            <a:ext cx="5542089" cy="2092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484" y="179153"/>
            <a:ext cx="3592516" cy="1147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7273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315"/>
                                        </p:tgtEl>
                                        <p:attrNameLst>
                                          <p:attrName>style.visibility</p:attrName>
                                        </p:attrNameLst>
                                      </p:cBhvr>
                                      <p:to>
                                        <p:strVal val="visible"/>
                                      </p:to>
                                    </p:set>
                                    <p:animEffect transition="in" filter="fade">
                                      <p:cBhvr>
                                        <p:cTn id="14" dur="1000"/>
                                        <p:tgtEl>
                                          <p:spTgt spid="13315"/>
                                        </p:tgtEl>
                                      </p:cBhvr>
                                    </p:animEffect>
                                    <p:anim calcmode="lin" valueType="num">
                                      <p:cBhvr>
                                        <p:cTn id="15" dur="1000" fill="hold"/>
                                        <p:tgtEl>
                                          <p:spTgt spid="13315"/>
                                        </p:tgtEl>
                                        <p:attrNameLst>
                                          <p:attrName>ppt_x</p:attrName>
                                        </p:attrNameLst>
                                      </p:cBhvr>
                                      <p:tavLst>
                                        <p:tav tm="0">
                                          <p:val>
                                            <p:strVal val="#ppt_x"/>
                                          </p:val>
                                        </p:tav>
                                        <p:tav tm="100000">
                                          <p:val>
                                            <p:strVal val="#ppt_x"/>
                                          </p:val>
                                        </p:tav>
                                      </p:tavLst>
                                    </p:anim>
                                    <p:anim calcmode="lin" valueType="num">
                                      <p:cBhvr>
                                        <p:cTn id="16" dur="1000" fill="hold"/>
                                        <p:tgtEl>
                                          <p:spTgt spid="133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6"/>
                                        </p:tgtEl>
                                        <p:attrNameLst>
                                          <p:attrName>style.visibility</p:attrName>
                                        </p:attrNameLst>
                                      </p:cBhvr>
                                      <p:to>
                                        <p:strVal val="visible"/>
                                      </p:to>
                                    </p:set>
                                    <p:animEffect transition="in" filter="fade">
                                      <p:cBhvr>
                                        <p:cTn id="21" dur="1000"/>
                                        <p:tgtEl>
                                          <p:spTgt spid="11266"/>
                                        </p:tgtEl>
                                      </p:cBhvr>
                                    </p:animEffect>
                                    <p:anim calcmode="lin" valueType="num">
                                      <p:cBhvr>
                                        <p:cTn id="22" dur="1000" fill="hold"/>
                                        <p:tgtEl>
                                          <p:spTgt spid="11266"/>
                                        </p:tgtEl>
                                        <p:attrNameLst>
                                          <p:attrName>ppt_x</p:attrName>
                                        </p:attrNameLst>
                                      </p:cBhvr>
                                      <p:tavLst>
                                        <p:tav tm="0">
                                          <p:val>
                                            <p:strVal val="#ppt_x"/>
                                          </p:val>
                                        </p:tav>
                                        <p:tav tm="100000">
                                          <p:val>
                                            <p:strVal val="#ppt_x"/>
                                          </p:val>
                                        </p:tav>
                                      </p:tavLst>
                                    </p:anim>
                                    <p:anim calcmode="lin" valueType="num">
                                      <p:cBhvr>
                                        <p:cTn id="23"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31</a:t>
            </a:r>
            <a:br>
              <a:rPr lang="nl-NL" sz="2700" i="1" dirty="0" smtClean="0"/>
            </a:br>
            <a:r>
              <a:rPr lang="nl-NL" sz="2700" i="1" dirty="0" smtClean="0"/>
              <a:t>Fosfaat in de bodem</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00808"/>
            <a:ext cx="6092329" cy="1878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077072"/>
            <a:ext cx="6092329" cy="222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066085"/>
      </p:ext>
    </p:extLst>
  </p:cSld>
  <p:clrMapOvr>
    <a:masterClrMapping/>
  </p:clrMapOvr>
  <p:transition spd="slow">
    <p:cove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32</a:t>
            </a:r>
            <a:br>
              <a:rPr lang="nl-NL" sz="2700" i="1" dirty="0" smtClean="0"/>
            </a:br>
            <a:r>
              <a:rPr lang="nl-NL" sz="2700" i="1" dirty="0" smtClean="0"/>
              <a:t>Zware metalen in de bodem</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100" y="1484784"/>
            <a:ext cx="5460175" cy="470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12" y="186917"/>
            <a:ext cx="427672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38" y="186917"/>
            <a:ext cx="43148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050" y="1129892"/>
            <a:ext cx="4267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5750" y="186917"/>
            <a:ext cx="416242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727" y="2924944"/>
            <a:ext cx="8242470" cy="2558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0822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1000"/>
                                        <p:tgtEl>
                                          <p:spTgt spid="15363"/>
                                        </p:tgtEl>
                                      </p:cBhvr>
                                    </p:animEffect>
                                    <p:anim calcmode="lin" valueType="num">
                                      <p:cBhvr>
                                        <p:cTn id="8" dur="1000" fill="hold"/>
                                        <p:tgtEl>
                                          <p:spTgt spid="15363"/>
                                        </p:tgtEl>
                                        <p:attrNameLst>
                                          <p:attrName>ppt_x</p:attrName>
                                        </p:attrNameLst>
                                      </p:cBhvr>
                                      <p:tavLst>
                                        <p:tav tm="0">
                                          <p:val>
                                            <p:strVal val="#ppt_x"/>
                                          </p:val>
                                        </p:tav>
                                        <p:tav tm="100000">
                                          <p:val>
                                            <p:strVal val="#ppt_x"/>
                                          </p:val>
                                        </p:tav>
                                      </p:tavLst>
                                    </p:anim>
                                    <p:anim calcmode="lin" valueType="num">
                                      <p:cBhvr>
                                        <p:cTn id="9"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4"/>
                                        </p:tgtEl>
                                        <p:attrNameLst>
                                          <p:attrName>style.visibility</p:attrName>
                                        </p:attrNameLst>
                                      </p:cBhvr>
                                      <p:to>
                                        <p:strVal val="visible"/>
                                      </p:to>
                                    </p:set>
                                    <p:animEffect transition="in" filter="fade">
                                      <p:cBhvr>
                                        <p:cTn id="14" dur="1000"/>
                                        <p:tgtEl>
                                          <p:spTgt spid="15364"/>
                                        </p:tgtEl>
                                      </p:cBhvr>
                                    </p:animEffect>
                                    <p:anim calcmode="lin" valueType="num">
                                      <p:cBhvr>
                                        <p:cTn id="15" dur="1000" fill="hold"/>
                                        <p:tgtEl>
                                          <p:spTgt spid="15364"/>
                                        </p:tgtEl>
                                        <p:attrNameLst>
                                          <p:attrName>ppt_x</p:attrName>
                                        </p:attrNameLst>
                                      </p:cBhvr>
                                      <p:tavLst>
                                        <p:tav tm="0">
                                          <p:val>
                                            <p:strVal val="#ppt_x"/>
                                          </p:val>
                                        </p:tav>
                                        <p:tav tm="100000">
                                          <p:val>
                                            <p:strVal val="#ppt_x"/>
                                          </p:val>
                                        </p:tav>
                                      </p:tavLst>
                                    </p:anim>
                                    <p:anim calcmode="lin" valueType="num">
                                      <p:cBhvr>
                                        <p:cTn id="16"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365"/>
                                        </p:tgtEl>
                                        <p:attrNameLst>
                                          <p:attrName>style.visibility</p:attrName>
                                        </p:attrNameLst>
                                      </p:cBhvr>
                                      <p:to>
                                        <p:strVal val="visible"/>
                                      </p:to>
                                    </p:set>
                                    <p:animEffect transition="in" filter="fade">
                                      <p:cBhvr>
                                        <p:cTn id="21" dur="1000"/>
                                        <p:tgtEl>
                                          <p:spTgt spid="15365"/>
                                        </p:tgtEl>
                                      </p:cBhvr>
                                    </p:animEffect>
                                    <p:anim calcmode="lin" valueType="num">
                                      <p:cBhvr>
                                        <p:cTn id="22" dur="1000" fill="hold"/>
                                        <p:tgtEl>
                                          <p:spTgt spid="15365"/>
                                        </p:tgtEl>
                                        <p:attrNameLst>
                                          <p:attrName>ppt_x</p:attrName>
                                        </p:attrNameLst>
                                      </p:cBhvr>
                                      <p:tavLst>
                                        <p:tav tm="0">
                                          <p:val>
                                            <p:strVal val="#ppt_x"/>
                                          </p:val>
                                        </p:tav>
                                        <p:tav tm="100000">
                                          <p:val>
                                            <p:strVal val="#ppt_x"/>
                                          </p:val>
                                        </p:tav>
                                      </p:tavLst>
                                    </p:anim>
                                    <p:anim calcmode="lin" valueType="num">
                                      <p:cBhvr>
                                        <p:cTn id="23" dur="1000" fill="hold"/>
                                        <p:tgtEl>
                                          <p:spTgt spid="1536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366"/>
                                        </p:tgtEl>
                                        <p:attrNameLst>
                                          <p:attrName>style.visibility</p:attrName>
                                        </p:attrNameLst>
                                      </p:cBhvr>
                                      <p:to>
                                        <p:strVal val="visible"/>
                                      </p:to>
                                    </p:set>
                                    <p:animEffect transition="in" filter="fade">
                                      <p:cBhvr>
                                        <p:cTn id="28" dur="1000"/>
                                        <p:tgtEl>
                                          <p:spTgt spid="15366"/>
                                        </p:tgtEl>
                                      </p:cBhvr>
                                    </p:animEffect>
                                    <p:anim calcmode="lin" valueType="num">
                                      <p:cBhvr>
                                        <p:cTn id="29" dur="1000" fill="hold"/>
                                        <p:tgtEl>
                                          <p:spTgt spid="15366"/>
                                        </p:tgtEl>
                                        <p:attrNameLst>
                                          <p:attrName>ppt_x</p:attrName>
                                        </p:attrNameLst>
                                      </p:cBhvr>
                                      <p:tavLst>
                                        <p:tav tm="0">
                                          <p:val>
                                            <p:strVal val="#ppt_x"/>
                                          </p:val>
                                        </p:tav>
                                        <p:tav tm="100000">
                                          <p:val>
                                            <p:strVal val="#ppt_x"/>
                                          </p:val>
                                        </p:tav>
                                      </p:tavLst>
                                    </p:anim>
                                    <p:anim calcmode="lin" valueType="num">
                                      <p:cBhvr>
                                        <p:cTn id="30" dur="1000" fill="hold"/>
                                        <p:tgtEl>
                                          <p:spTgt spid="1536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367"/>
                                        </p:tgtEl>
                                        <p:attrNameLst>
                                          <p:attrName>style.visibility</p:attrName>
                                        </p:attrNameLst>
                                      </p:cBhvr>
                                      <p:to>
                                        <p:strVal val="visible"/>
                                      </p:to>
                                    </p:set>
                                    <p:animEffect transition="in" filter="fade">
                                      <p:cBhvr>
                                        <p:cTn id="35" dur="1000"/>
                                        <p:tgtEl>
                                          <p:spTgt spid="15367"/>
                                        </p:tgtEl>
                                      </p:cBhvr>
                                    </p:animEffect>
                                    <p:anim calcmode="lin" valueType="num">
                                      <p:cBhvr>
                                        <p:cTn id="36" dur="1000" fill="hold"/>
                                        <p:tgtEl>
                                          <p:spTgt spid="15367"/>
                                        </p:tgtEl>
                                        <p:attrNameLst>
                                          <p:attrName>ppt_x</p:attrName>
                                        </p:attrNameLst>
                                      </p:cBhvr>
                                      <p:tavLst>
                                        <p:tav tm="0">
                                          <p:val>
                                            <p:strVal val="#ppt_x"/>
                                          </p:val>
                                        </p:tav>
                                        <p:tav tm="100000">
                                          <p:val>
                                            <p:strVal val="#ppt_x"/>
                                          </p:val>
                                        </p:tav>
                                      </p:tavLst>
                                    </p:anim>
                                    <p:anim calcmode="lin" valueType="num">
                                      <p:cBhvr>
                                        <p:cTn id="37" dur="1000" fill="hold"/>
                                        <p:tgtEl>
                                          <p:spTgt spid="153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33</a:t>
            </a:r>
            <a:br>
              <a:rPr lang="nl-NL" sz="2700" i="1" dirty="0" smtClean="0"/>
            </a:br>
            <a:r>
              <a:rPr lang="nl-NL" sz="2700" i="1" dirty="0" smtClean="0"/>
              <a:t>Oppervlaktewatervervuiling</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624365"/>
            <a:ext cx="553314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176" y="3131573"/>
            <a:ext cx="5518626" cy="75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256" y="4149080"/>
            <a:ext cx="5504546" cy="216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6229" y="0"/>
            <a:ext cx="5400600" cy="196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4428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387"/>
                                        </p:tgtEl>
                                        <p:attrNameLst>
                                          <p:attrName>style.visibility</p:attrName>
                                        </p:attrNameLst>
                                      </p:cBhvr>
                                      <p:to>
                                        <p:strVal val="visible"/>
                                      </p:to>
                                    </p:set>
                                    <p:animEffect transition="in" filter="fade">
                                      <p:cBhvr>
                                        <p:cTn id="14" dur="1000"/>
                                        <p:tgtEl>
                                          <p:spTgt spid="16387"/>
                                        </p:tgtEl>
                                      </p:cBhvr>
                                    </p:animEffect>
                                    <p:anim calcmode="lin" valueType="num">
                                      <p:cBhvr>
                                        <p:cTn id="15" dur="1000" fill="hold"/>
                                        <p:tgtEl>
                                          <p:spTgt spid="16387"/>
                                        </p:tgtEl>
                                        <p:attrNameLst>
                                          <p:attrName>ppt_x</p:attrName>
                                        </p:attrNameLst>
                                      </p:cBhvr>
                                      <p:tavLst>
                                        <p:tav tm="0">
                                          <p:val>
                                            <p:strVal val="#ppt_x"/>
                                          </p:val>
                                        </p:tav>
                                        <p:tav tm="100000">
                                          <p:val>
                                            <p:strVal val="#ppt_x"/>
                                          </p:val>
                                        </p:tav>
                                      </p:tavLst>
                                    </p:anim>
                                    <p:anim calcmode="lin" valueType="num">
                                      <p:cBhvr>
                                        <p:cTn id="16"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388"/>
                                        </p:tgtEl>
                                        <p:attrNameLst>
                                          <p:attrName>style.visibility</p:attrName>
                                        </p:attrNameLst>
                                      </p:cBhvr>
                                      <p:to>
                                        <p:strVal val="visible"/>
                                      </p:to>
                                    </p:set>
                                    <p:animEffect transition="in" filter="fade">
                                      <p:cBhvr>
                                        <p:cTn id="21" dur="1000"/>
                                        <p:tgtEl>
                                          <p:spTgt spid="16388"/>
                                        </p:tgtEl>
                                      </p:cBhvr>
                                    </p:animEffect>
                                    <p:anim calcmode="lin" valueType="num">
                                      <p:cBhvr>
                                        <p:cTn id="22" dur="1000" fill="hold"/>
                                        <p:tgtEl>
                                          <p:spTgt spid="16388"/>
                                        </p:tgtEl>
                                        <p:attrNameLst>
                                          <p:attrName>ppt_x</p:attrName>
                                        </p:attrNameLst>
                                      </p:cBhvr>
                                      <p:tavLst>
                                        <p:tav tm="0">
                                          <p:val>
                                            <p:strVal val="#ppt_x"/>
                                          </p:val>
                                        </p:tav>
                                        <p:tav tm="100000">
                                          <p:val>
                                            <p:strVal val="#ppt_x"/>
                                          </p:val>
                                        </p:tav>
                                      </p:tavLst>
                                    </p:anim>
                                    <p:anim calcmode="lin" valueType="num">
                                      <p:cBhvr>
                                        <p:cTn id="23"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290"/>
                                        </p:tgtEl>
                                        <p:attrNameLst>
                                          <p:attrName>style.visibility</p:attrName>
                                        </p:attrNameLst>
                                      </p:cBhvr>
                                      <p:to>
                                        <p:strVal val="visible"/>
                                      </p:to>
                                    </p:set>
                                    <p:animEffect transition="in" filter="fade">
                                      <p:cBhvr>
                                        <p:cTn id="28" dur="1000"/>
                                        <p:tgtEl>
                                          <p:spTgt spid="12290"/>
                                        </p:tgtEl>
                                      </p:cBhvr>
                                    </p:animEffect>
                                    <p:anim calcmode="lin" valueType="num">
                                      <p:cBhvr>
                                        <p:cTn id="29" dur="1000" fill="hold"/>
                                        <p:tgtEl>
                                          <p:spTgt spid="12290"/>
                                        </p:tgtEl>
                                        <p:attrNameLst>
                                          <p:attrName>ppt_x</p:attrName>
                                        </p:attrNameLst>
                                      </p:cBhvr>
                                      <p:tavLst>
                                        <p:tav tm="0">
                                          <p:val>
                                            <p:strVal val="#ppt_x"/>
                                          </p:val>
                                        </p:tav>
                                        <p:tav tm="100000">
                                          <p:val>
                                            <p:strVal val="#ppt_x"/>
                                          </p:val>
                                        </p:tav>
                                      </p:tavLst>
                                    </p:anim>
                                    <p:anim calcmode="lin" valueType="num">
                                      <p:cBhvr>
                                        <p:cTn id="30"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33</a:t>
            </a:r>
            <a:br>
              <a:rPr lang="nl-NL" sz="2700" i="1" dirty="0" smtClean="0"/>
            </a:br>
            <a:r>
              <a:rPr lang="nl-NL" sz="2700" i="1" dirty="0" smtClean="0"/>
              <a:t>Oppervlaktewatervervuiling</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00808"/>
            <a:ext cx="6174433" cy="87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1" y="2852936"/>
            <a:ext cx="6174433" cy="379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3531111"/>
      </p:ext>
    </p:extLst>
  </p:cSld>
  <p:clrMapOvr>
    <a:masterClrMapping/>
  </p:clrMapOvr>
  <p:transition spd="slow">
    <p:cove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33</a:t>
            </a:r>
            <a:br>
              <a:rPr lang="nl-NL" sz="2700" i="1" dirty="0" smtClean="0"/>
            </a:br>
            <a:r>
              <a:rPr lang="nl-NL" sz="2700" i="1" dirty="0" smtClean="0"/>
              <a:t>Oppervlaktewatervervuiling</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628800"/>
            <a:ext cx="5617339" cy="1770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951" y="3573016"/>
            <a:ext cx="5574898" cy="83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1348" y="4797152"/>
            <a:ext cx="4277437" cy="560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84" y="5357787"/>
            <a:ext cx="6866898" cy="1115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89393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34</a:t>
            </a:r>
            <a:br>
              <a:rPr lang="nl-NL" sz="2700" i="1" dirty="0" smtClean="0"/>
            </a:br>
            <a:r>
              <a:rPr lang="nl-NL" sz="2700" i="1" dirty="0" smtClean="0"/>
              <a:t>Bodem- en gewasbescherming</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772816"/>
            <a:ext cx="436245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28091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Soorten meststoffen</a:t>
            </a:r>
            <a:br>
              <a:rPr lang="nl-NL" sz="2700" i="1" dirty="0" smtClean="0"/>
            </a:br>
            <a:r>
              <a:rPr lang="nl-NL" sz="2700" i="1" dirty="0" smtClean="0"/>
              <a:t>Kunstmeststoffen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Kunstmeststoffen zijn enkelvoudig of samengestelde meststoffen. </a:t>
            </a:r>
          </a:p>
          <a:p>
            <a:pPr algn="ctr"/>
            <a:r>
              <a:rPr lang="nl-NL" sz="1600" dirty="0" smtClean="0"/>
              <a:t>Dit betekent dat ze een of meer </a:t>
            </a:r>
            <a:r>
              <a:rPr lang="nl-NL" sz="1600" dirty="0" err="1" smtClean="0"/>
              <a:t>plantenvoedende</a:t>
            </a:r>
            <a:r>
              <a:rPr lang="nl-NL" sz="1600" dirty="0" smtClean="0"/>
              <a:t> of </a:t>
            </a:r>
            <a:r>
              <a:rPr lang="nl-NL" sz="1600" dirty="0" err="1" smtClean="0"/>
              <a:t>bodemverbeterende</a:t>
            </a:r>
            <a:r>
              <a:rPr lang="nl-NL" sz="1600" dirty="0" smtClean="0"/>
              <a:t> stoffen (elementen) bevatten. De genoemde meststoffen zijn meestal mengsels van zouten. De oplosbaarheid loopt nogal uiteen.</a:t>
            </a:r>
          </a:p>
          <a:p>
            <a:pPr algn="ctr"/>
            <a:endParaRPr lang="nl-NL" sz="1600" dirty="0"/>
          </a:p>
          <a:p>
            <a:pPr algn="ctr"/>
            <a:endParaRPr lang="nl-NL" sz="1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212976"/>
            <a:ext cx="170497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491" y="1300031"/>
            <a:ext cx="1714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704" y="4107131"/>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471" y="692696"/>
            <a:ext cx="19621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080" y="3743476"/>
            <a:ext cx="2520280" cy="196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5463" y="1412776"/>
            <a:ext cx="177165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1960" y="1356496"/>
            <a:ext cx="186690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169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5"/>
                                        </p:tgtEl>
                                        <p:attrNameLst>
                                          <p:attrName>style.visibility</p:attrName>
                                        </p:attrNameLst>
                                      </p:cBhvr>
                                      <p:to>
                                        <p:strVal val="visible"/>
                                      </p:to>
                                    </p:set>
                                    <p:anim calcmode="lin" valueType="num">
                                      <p:cBhvr additive="base">
                                        <p:cTn id="13" dur="500" fill="hold"/>
                                        <p:tgtEl>
                                          <p:spTgt spid="2055"/>
                                        </p:tgtEl>
                                        <p:attrNameLst>
                                          <p:attrName>ppt_x</p:attrName>
                                        </p:attrNameLst>
                                      </p:cBhvr>
                                      <p:tavLst>
                                        <p:tav tm="0">
                                          <p:val>
                                            <p:strVal val="#ppt_x"/>
                                          </p:val>
                                        </p:tav>
                                        <p:tav tm="100000">
                                          <p:val>
                                            <p:strVal val="#ppt_x"/>
                                          </p:val>
                                        </p:tav>
                                      </p:tavLst>
                                    </p:anim>
                                    <p:anim calcmode="lin" valueType="num">
                                      <p:cBhvr additive="base">
                                        <p:cTn id="14"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anim calcmode="lin" valueType="num">
                                      <p:cBhvr additive="base">
                                        <p:cTn id="19" dur="500" fill="hold"/>
                                        <p:tgtEl>
                                          <p:spTgt spid="2058"/>
                                        </p:tgtEl>
                                        <p:attrNameLst>
                                          <p:attrName>ppt_x</p:attrName>
                                        </p:attrNameLst>
                                      </p:cBhvr>
                                      <p:tavLst>
                                        <p:tav tm="0">
                                          <p:val>
                                            <p:strVal val="#ppt_x"/>
                                          </p:val>
                                        </p:tav>
                                        <p:tav tm="100000">
                                          <p:val>
                                            <p:strVal val="#ppt_x"/>
                                          </p:val>
                                        </p:tav>
                                      </p:tavLst>
                                    </p:anim>
                                    <p:anim calcmode="lin" valueType="num">
                                      <p:cBhvr additive="base">
                                        <p:cTn id="20"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additive="base">
                                        <p:cTn id="31" dur="500" fill="hold"/>
                                        <p:tgtEl>
                                          <p:spTgt spid="2051"/>
                                        </p:tgtEl>
                                        <p:attrNameLst>
                                          <p:attrName>ppt_x</p:attrName>
                                        </p:attrNameLst>
                                      </p:cBhvr>
                                      <p:tavLst>
                                        <p:tav tm="0">
                                          <p:val>
                                            <p:strVal val="#ppt_x"/>
                                          </p:val>
                                        </p:tav>
                                        <p:tav tm="100000">
                                          <p:val>
                                            <p:strVal val="#ppt_x"/>
                                          </p:val>
                                        </p:tav>
                                      </p:tavLst>
                                    </p:anim>
                                    <p:anim calcmode="lin" valueType="num">
                                      <p:cBhvr additive="base">
                                        <p:cTn id="3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6"/>
                                        </p:tgtEl>
                                        <p:attrNameLst>
                                          <p:attrName>style.visibility</p:attrName>
                                        </p:attrNameLst>
                                      </p:cBhvr>
                                      <p:to>
                                        <p:strVal val="visible"/>
                                      </p:to>
                                    </p:set>
                                    <p:anim calcmode="lin" valueType="num">
                                      <p:cBhvr additive="base">
                                        <p:cTn id="37" dur="500" fill="hold"/>
                                        <p:tgtEl>
                                          <p:spTgt spid="2056"/>
                                        </p:tgtEl>
                                        <p:attrNameLst>
                                          <p:attrName>ppt_x</p:attrName>
                                        </p:attrNameLst>
                                      </p:cBhvr>
                                      <p:tavLst>
                                        <p:tav tm="0">
                                          <p:val>
                                            <p:strVal val="#ppt_x"/>
                                          </p:val>
                                        </p:tav>
                                        <p:tav tm="100000">
                                          <p:val>
                                            <p:strVal val="#ppt_x"/>
                                          </p:val>
                                        </p:tav>
                                      </p:tavLst>
                                    </p:anim>
                                    <p:anim calcmode="lin" valueType="num">
                                      <p:cBhvr additive="base">
                                        <p:cTn id="38"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 calcmode="lin" valueType="num">
                                      <p:cBhvr additive="base">
                                        <p:cTn id="43" dur="500" fill="hold"/>
                                        <p:tgtEl>
                                          <p:spTgt spid="2052"/>
                                        </p:tgtEl>
                                        <p:attrNameLst>
                                          <p:attrName>ppt_x</p:attrName>
                                        </p:attrNameLst>
                                      </p:cBhvr>
                                      <p:tavLst>
                                        <p:tav tm="0">
                                          <p:val>
                                            <p:strVal val="#ppt_x"/>
                                          </p:val>
                                        </p:tav>
                                        <p:tav tm="100000">
                                          <p:val>
                                            <p:strVal val="#ppt_x"/>
                                          </p:val>
                                        </p:tav>
                                      </p:tavLst>
                                    </p:anim>
                                    <p:anim calcmode="lin" valueType="num">
                                      <p:cBhvr additive="base">
                                        <p:cTn id="4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35</a:t>
            </a:r>
            <a:br>
              <a:rPr lang="nl-NL" sz="2700" i="1" dirty="0" smtClean="0"/>
            </a:br>
            <a:r>
              <a:rPr lang="nl-NL" sz="2700" i="1" dirty="0" smtClean="0"/>
              <a:t>Compost</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819274"/>
            <a:ext cx="5762837" cy="4057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190875"/>
            <a:ext cx="2746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6021288"/>
            <a:ext cx="4364697" cy="63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4851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39"/>
                                        </p:tgtEl>
                                        <p:attrNameLst>
                                          <p:attrName>style.visibility</p:attrName>
                                        </p:attrNameLst>
                                      </p:cBhvr>
                                      <p:to>
                                        <p:strVal val="visible"/>
                                      </p:to>
                                    </p:set>
                                    <p:animEffect transition="in" filter="fade">
                                      <p:cBhvr>
                                        <p:cTn id="14" dur="1000"/>
                                        <p:tgtEl>
                                          <p:spTgt spid="14339"/>
                                        </p:tgtEl>
                                      </p:cBhvr>
                                    </p:animEffect>
                                    <p:anim calcmode="lin" valueType="num">
                                      <p:cBhvr>
                                        <p:cTn id="15" dur="1000" fill="hold"/>
                                        <p:tgtEl>
                                          <p:spTgt spid="14339"/>
                                        </p:tgtEl>
                                        <p:attrNameLst>
                                          <p:attrName>ppt_x</p:attrName>
                                        </p:attrNameLst>
                                      </p:cBhvr>
                                      <p:tavLst>
                                        <p:tav tm="0">
                                          <p:val>
                                            <p:strVal val="#ppt_x"/>
                                          </p:val>
                                        </p:tav>
                                        <p:tav tm="100000">
                                          <p:val>
                                            <p:strVal val="#ppt_x"/>
                                          </p:val>
                                        </p:tav>
                                      </p:tavLst>
                                    </p:anim>
                                    <p:anim calcmode="lin" valueType="num">
                                      <p:cBhvr>
                                        <p:cTn id="16"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37</a:t>
            </a:r>
            <a:br>
              <a:rPr lang="nl-NL" sz="2700" i="1" dirty="0" smtClean="0"/>
            </a:br>
            <a:r>
              <a:rPr lang="nl-NL" sz="2700" i="1" dirty="0" smtClean="0"/>
              <a:t>Kalk in de bodem</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72816"/>
            <a:ext cx="5934185" cy="3743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888608"/>
      </p:ext>
    </p:extLst>
  </p:cSld>
  <p:clrMapOvr>
    <a:masterClrMapping/>
  </p:clrMapOvr>
  <p:transition spd="slow">
    <p:cove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37</a:t>
            </a:r>
            <a:br>
              <a:rPr lang="nl-NL" sz="2700" i="1" dirty="0" smtClean="0"/>
            </a:br>
            <a:r>
              <a:rPr lang="nl-NL" sz="2700" i="1" dirty="0" smtClean="0"/>
              <a:t>Kalk in de bodem</a:t>
            </a:r>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844824"/>
            <a:ext cx="5285929" cy="2283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429315"/>
      </p:ext>
    </p:extLst>
  </p:cSld>
  <p:clrMapOvr>
    <a:masterClrMapping/>
  </p:clrMapOvr>
  <p:transition spd="slow">
    <p:cove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39</a:t>
            </a:r>
            <a:br>
              <a:rPr lang="nl-NL" sz="2700" i="1" dirty="0" smtClean="0"/>
            </a:br>
            <a:endParaRPr lang="nl-NL" sz="2700" i="1" dirty="0" smtClean="0"/>
          </a:p>
        </p:txBody>
      </p:sp>
      <p:sp>
        <p:nvSpPr>
          <p:cNvPr id="3" name="Ondertitel 2"/>
          <p:cNvSpPr>
            <a:spLocks noGrp="1"/>
          </p:cNvSpPr>
          <p:nvPr>
            <p:ph type="subTitle" idx="1"/>
          </p:nvPr>
        </p:nvSpPr>
        <p:spPr>
          <a:xfrm>
            <a:off x="395536" y="1700808"/>
            <a:ext cx="7200800" cy="1944216"/>
          </a:xfrm>
        </p:spPr>
        <p:txBody>
          <a:bodyPr>
            <a:normAutofit/>
          </a:bodyPr>
          <a:lstStyle/>
          <a:p>
            <a:pPr algn="ct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340768"/>
            <a:ext cx="5096864" cy="1625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917546"/>
      </p:ext>
    </p:extLst>
  </p:cSld>
  <p:clrMapOvr>
    <a:masterClrMapping/>
  </p:clrMapOvr>
  <p:transition spd="slow">
    <p:cove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Afsluiting</a:t>
            </a:r>
            <a:br>
              <a:rPr lang="nl-NL" sz="2700" i="1" dirty="0" smtClean="0"/>
            </a:br>
            <a:endParaRPr lang="nl-NL" sz="2700" i="1" dirty="0" smtClean="0"/>
          </a:p>
        </p:txBody>
      </p:sp>
      <p:sp>
        <p:nvSpPr>
          <p:cNvPr id="3" name="Ondertitel 2"/>
          <p:cNvSpPr>
            <a:spLocks noGrp="1"/>
          </p:cNvSpPr>
          <p:nvPr>
            <p:ph type="subTitle" idx="1"/>
          </p:nvPr>
        </p:nvSpPr>
        <p:spPr>
          <a:xfrm>
            <a:off x="395536" y="1700808"/>
            <a:ext cx="7200800" cy="1944216"/>
          </a:xfrm>
        </p:spPr>
        <p:txBody>
          <a:bodyPr>
            <a:normAutofit/>
          </a:bodyPr>
          <a:lstStyle/>
          <a:p>
            <a:pPr algn="ctr"/>
            <a:r>
              <a:rPr lang="nl-NL" sz="2000" dirty="0" smtClean="0"/>
              <a:t>Nog vragen?</a:t>
            </a:r>
            <a:endParaRPr lang="nl-NL" sz="2000" dirty="0"/>
          </a:p>
        </p:txBody>
      </p:sp>
      <p:sp>
        <p:nvSpPr>
          <p:cNvPr id="4" name="AutoShape 4" descr="Afbeeldingsresultaat voor ademhaling zuurstof"/>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586038"/>
            <a:ext cx="4818697" cy="300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2247752"/>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C2E150DD3FF547BFFD7598BE20C2A0" ma:contentTypeVersion="0" ma:contentTypeDescription="Een nieuw document maken." ma:contentTypeScope="" ma:versionID="e7a8bd995f49ae6cce78fb7f38a28d3a">
  <xsd:schema xmlns:xsd="http://www.w3.org/2001/XMLSchema" xmlns:xs="http://www.w3.org/2001/XMLSchema" xmlns:p="http://schemas.microsoft.com/office/2006/metadata/properties" targetNamespace="http://schemas.microsoft.com/office/2006/metadata/properties" ma:root="true" ma:fieldsID="073da0342c567f274c68f93872d94a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8FEFE0-7D66-477D-95BE-E1886B44F7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CA08DFB-E4B0-46F8-B48C-E5FFD77D2954}">
  <ds:schemaRefs>
    <ds:schemaRef ds:uri="http://schemas.microsoft.com/sharepoint/v3/contenttype/forms"/>
  </ds:schemaRefs>
</ds:datastoreItem>
</file>

<file path=customXml/itemProps3.xml><?xml version="1.0" encoding="utf-8"?>
<ds:datastoreItem xmlns:ds="http://schemas.openxmlformats.org/officeDocument/2006/customXml" ds:itemID="{0617DF3D-B2EE-4340-996A-9B908183939F}">
  <ds:schemaRef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3898</TotalTime>
  <Words>1879</Words>
  <Application>Microsoft Office PowerPoint</Application>
  <PresentationFormat>Diavoorstelling (4:3)</PresentationFormat>
  <Paragraphs>706</Paragraphs>
  <Slides>94</Slides>
  <Notes>94</Notes>
  <HiddenSlides>0</HiddenSlides>
  <MMClips>2</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94</vt:i4>
      </vt:variant>
    </vt:vector>
  </HeadingPairs>
  <TitlesOfParts>
    <vt:vector size="97" baseType="lpstr">
      <vt:lpstr>Arial</vt:lpstr>
      <vt:lpstr>Calibri</vt:lpstr>
      <vt:lpstr>Office-thema</vt:lpstr>
      <vt:lpstr>Bodem en substraat</vt:lpstr>
      <vt:lpstr>Soorten meststoffen</vt:lpstr>
      <vt:lpstr>Soorten meststoffen</vt:lpstr>
      <vt:lpstr>Soorten meststoffen</vt:lpstr>
      <vt:lpstr>Soorten meststoffen</vt:lpstr>
      <vt:lpstr>Soorten meststoffen Kunstmest</vt:lpstr>
      <vt:lpstr>Soorten meststoffen Kunstmeststoffen</vt:lpstr>
      <vt:lpstr>Soorten meststoffen Kunstmeststoffen</vt:lpstr>
      <vt:lpstr>Soorten meststoffen Kunstmeststoffen</vt:lpstr>
      <vt:lpstr>Soorten meststoffen Organische meststoffen</vt:lpstr>
      <vt:lpstr>Soorten meststoffen Organische meststoffen</vt:lpstr>
      <vt:lpstr>Soorten meststoffen Organische meststoffen</vt:lpstr>
      <vt:lpstr>Soorten meststoffen Organische meststoffen</vt:lpstr>
      <vt:lpstr>Soorten meststoffen Organische meststoffen</vt:lpstr>
      <vt:lpstr>Soorten meststoffen</vt:lpstr>
      <vt:lpstr>Soorten meststoffen</vt:lpstr>
      <vt:lpstr>Soorten meststoffen</vt:lpstr>
      <vt:lpstr>Soorten meststoffen</vt:lpstr>
      <vt:lpstr>Soorten meststoffen bodemvruchtbaarheid</vt:lpstr>
      <vt:lpstr>Soorten meststoffen De zuurgraad pH</vt:lpstr>
      <vt:lpstr>Soorten meststoffen</vt:lpstr>
      <vt:lpstr>Soorten meststoffen</vt:lpstr>
      <vt:lpstr>Soorten meststoffen</vt:lpstr>
      <vt:lpstr>Toedienen meststoffen</vt:lpstr>
      <vt:lpstr>Toedienen meststoffen Kunstmeststoffen</vt:lpstr>
      <vt:lpstr>Kunstmeststoffen toedienen</vt:lpstr>
      <vt:lpstr>Kunstmeststoffen toedienen</vt:lpstr>
      <vt:lpstr>Kunstmeststoffen toedienen</vt:lpstr>
      <vt:lpstr>Kunstmeststoffen toedienen</vt:lpstr>
      <vt:lpstr>Toedienen meststoffen</vt:lpstr>
      <vt:lpstr>Kunstmeststoffen toedienen</vt:lpstr>
      <vt:lpstr>Toedienen meststoffen</vt:lpstr>
      <vt:lpstr>Toedienen meststoffen</vt:lpstr>
      <vt:lpstr>Rustmoment ;)</vt:lpstr>
      <vt:lpstr>Bodem en substraat</vt:lpstr>
      <vt:lpstr>Bodem en substraat Bodem en bodemgebruik</vt:lpstr>
      <vt:lpstr>Bodem en substraat De grond en haar ontstaanswijze</vt:lpstr>
      <vt:lpstr>Bodem en substraat Ontstaan van het Nederlandse landschap</vt:lpstr>
      <vt:lpstr>Bodem en substraat</vt:lpstr>
      <vt:lpstr>Bodem en substraat</vt:lpstr>
      <vt:lpstr>Bodem en substraat</vt:lpstr>
      <vt:lpstr>Bodem en substraat</vt:lpstr>
      <vt:lpstr>Bodem en substraat Herkennen van grondsoorten</vt:lpstr>
      <vt:lpstr>Bodem en substraat Herkennen van grondsoorten</vt:lpstr>
      <vt:lpstr>Bodem en substraat</vt:lpstr>
      <vt:lpstr>Bodem en substraat</vt:lpstr>
      <vt:lpstr>Bodem en substraat</vt:lpstr>
      <vt:lpstr>Bodem en substraat</vt:lpstr>
      <vt:lpstr>Bodem en substraat</vt:lpstr>
      <vt:lpstr>Bodem en substraat Grondboring</vt:lpstr>
      <vt:lpstr>Bodem en substraat Grondboring</vt:lpstr>
      <vt:lpstr>Bodem en substraat Grondboring</vt:lpstr>
      <vt:lpstr>Bodem en substraat Grondboring</vt:lpstr>
      <vt:lpstr>Bodem en substraat</vt:lpstr>
      <vt:lpstr>Bodem en substraat</vt:lpstr>
      <vt:lpstr>Bodem en substraat</vt:lpstr>
      <vt:lpstr>Bodem en substraat</vt:lpstr>
      <vt:lpstr>Bodem en substraat</vt:lpstr>
      <vt:lpstr>Bodem en substraat</vt:lpstr>
      <vt:lpstr>Bodem en substraat</vt:lpstr>
      <vt:lpstr>Bodem en substraat</vt:lpstr>
      <vt:lpstr>Bodem en substraat</vt:lpstr>
      <vt:lpstr>Bodem en substraat</vt:lpstr>
      <vt:lpstr>Bodem en substraat</vt:lpstr>
      <vt:lpstr>Bodem en substraat</vt:lpstr>
      <vt:lpstr>Bodem en substraat</vt:lpstr>
      <vt:lpstr>Bodem en substraat</vt:lpstr>
      <vt:lpstr>Bodem en substraat</vt:lpstr>
      <vt:lpstr>Bodem en substraat</vt:lpstr>
      <vt:lpstr>Rustmoment ;)</vt:lpstr>
      <vt:lpstr>Hoofdstuk 30 Stikstof in de bodem</vt:lpstr>
      <vt:lpstr>Hoofdstuk 30 Stikstof in de bodem</vt:lpstr>
      <vt:lpstr>Hoofdstuk 30 Stikstof in de bodem</vt:lpstr>
      <vt:lpstr>Hoofdstuk 30 Stikstof in de bodem</vt:lpstr>
      <vt:lpstr>Hoofdstuk 30 Stikstof in de bodem</vt:lpstr>
      <vt:lpstr>Hoofdstuk 30 Stikstof in de bodem</vt:lpstr>
      <vt:lpstr>Hoofdstuk 30 Stikstof in de bodem</vt:lpstr>
      <vt:lpstr>Hoofdstuk 31 Fosfaat in de bodem</vt:lpstr>
      <vt:lpstr>Hoofdstuk 31 Fosfaat in de bodem</vt:lpstr>
      <vt:lpstr>Hoofdstuk 31 Fosfaat in de bodem</vt:lpstr>
      <vt:lpstr>Hoofdstuk 31 Fosfaat in de bodem</vt:lpstr>
      <vt:lpstr>Hoofdstuk 31 Fosfaat in de bodem</vt:lpstr>
      <vt:lpstr>Hoofdstuk 31 Fosfaat in de bodem</vt:lpstr>
      <vt:lpstr>Hoofdstuk 31 Fosfaat in de bodem</vt:lpstr>
      <vt:lpstr>Hoofdstuk 32 Zware metalen in de bodem</vt:lpstr>
      <vt:lpstr>Hoofdstuk 33 Oppervlaktewatervervuiling</vt:lpstr>
      <vt:lpstr>Hoofdstuk 33 Oppervlaktewatervervuiling</vt:lpstr>
      <vt:lpstr>Hoofdstuk 33 Oppervlaktewatervervuiling</vt:lpstr>
      <vt:lpstr>Hoofdstuk 34 Bodem- en gewasbescherming</vt:lpstr>
      <vt:lpstr>Hoofdstuk 35 Compost</vt:lpstr>
      <vt:lpstr>Hoofdstuk 37 Kalk in de bodem</vt:lpstr>
      <vt:lpstr>Hoofdstuk 37 Kalk in de bodem</vt:lpstr>
      <vt:lpstr>Hoofdstuk 39 </vt:lpstr>
      <vt:lpstr>Afsluiting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Martijn</dc:creator>
  <cp:lastModifiedBy>Robert Soesman</cp:lastModifiedBy>
  <cp:revision>579</cp:revision>
  <cp:lastPrinted>2012-05-22T10:37:28Z</cp:lastPrinted>
  <dcterms:created xsi:type="dcterms:W3CDTF">2008-03-20T23:08:22Z</dcterms:created>
  <dcterms:modified xsi:type="dcterms:W3CDTF">2016-03-10T11:34:15Z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0x01010030C2E150DD3FF547BFFD7598BE20C2A0</vt:lpwstr>
  </property>
</Properties>
</file>